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9" r:id="rId4"/>
    <p:sldMasterId id="2147483757" r:id="rId5"/>
    <p:sldMasterId id="2147483770" r:id="rId6"/>
  </p:sldMasterIdLst>
  <p:notesMasterIdLst>
    <p:notesMasterId r:id="rId24"/>
  </p:notesMasterIdLst>
  <p:handoutMasterIdLst>
    <p:handoutMasterId r:id="rId25"/>
  </p:handoutMasterIdLst>
  <p:sldIdLst>
    <p:sldId id="297" r:id="rId7"/>
    <p:sldId id="372" r:id="rId8"/>
    <p:sldId id="371" r:id="rId9"/>
    <p:sldId id="340" r:id="rId10"/>
    <p:sldId id="370" r:id="rId11"/>
    <p:sldId id="330" r:id="rId12"/>
    <p:sldId id="343" r:id="rId13"/>
    <p:sldId id="293" r:id="rId14"/>
    <p:sldId id="344" r:id="rId15"/>
    <p:sldId id="260" r:id="rId16"/>
    <p:sldId id="315" r:id="rId17"/>
    <p:sldId id="311" r:id="rId18"/>
    <p:sldId id="312" r:id="rId19"/>
    <p:sldId id="375" r:id="rId20"/>
    <p:sldId id="373" r:id="rId21"/>
    <p:sldId id="374" r:id="rId22"/>
    <p:sldId id="369" r:id="rId2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orient="horz" pos="959" userDrawn="1">
          <p15:clr>
            <a:srgbClr val="A4A3A4"/>
          </p15:clr>
        </p15:guide>
        <p15:guide id="3" orient="horz" pos="204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4319" userDrawn="1">
          <p15:clr>
            <a:srgbClr val="A4A3A4"/>
          </p15:clr>
        </p15:guide>
        <p15:guide id="6" pos="3992" userDrawn="1">
          <p15:clr>
            <a:srgbClr val="A4A3A4"/>
          </p15:clr>
        </p15:guide>
        <p15:guide id="7" pos="272" userDrawn="1">
          <p15:clr>
            <a:srgbClr val="A4A3A4"/>
          </p15:clr>
        </p15:guide>
        <p15:guide id="8" pos="73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9BBE"/>
    <a:srgbClr val="B51621"/>
    <a:srgbClr val="9CA20A"/>
    <a:srgbClr val="807F83"/>
    <a:srgbClr val="808080"/>
    <a:srgbClr val="404040"/>
    <a:srgbClr val="63641E"/>
    <a:srgbClr val="599BBC"/>
    <a:srgbClr val="DEDEDE"/>
    <a:srgbClr val="1A1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3533" autoAdjust="0"/>
  </p:normalViewPr>
  <p:slideViewPr>
    <p:cSldViewPr snapToGrid="0" showGuides="1">
      <p:cViewPr varScale="1">
        <p:scale>
          <a:sx n="71" d="100"/>
          <a:sy n="71" d="100"/>
        </p:scale>
        <p:origin x="1032" y="48"/>
      </p:cViewPr>
      <p:guideLst>
        <p:guide orient="horz" pos="4088"/>
        <p:guide orient="horz" pos="959"/>
        <p:guide orient="horz" pos="204"/>
        <p:guide orient="horz" pos="3861"/>
        <p:guide orient="horz" pos="4319"/>
        <p:guide pos="3992"/>
        <p:guide pos="272"/>
        <p:guide pos="73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290"/>
    </p:cViewPr>
  </p:sorterViewPr>
  <p:notesViewPr>
    <p:cSldViewPr snapToGrid="0" showGuides="1">
      <p:cViewPr>
        <p:scale>
          <a:sx n="100" d="100"/>
          <a:sy n="100" d="100"/>
        </p:scale>
        <p:origin x="-1908" y="21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D278A-232C-4899-86F3-609096B36B44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00F831-5416-420F-B9B4-5E452113D992}">
      <dgm:prSet phldrT="[Текст]"/>
      <dgm:spPr/>
      <dgm:t>
        <a:bodyPr/>
        <a:lstStyle/>
        <a:p>
          <a:r>
            <a:rPr lang="ru-RU" dirty="0"/>
            <a:t>Преимущества </a:t>
          </a:r>
          <a:r>
            <a:rPr lang="ru-RU" dirty="0" smtClean="0"/>
            <a:t>охраны труда</a:t>
          </a:r>
          <a:endParaRPr lang="ru-RU" dirty="0"/>
        </a:p>
      </dgm:t>
    </dgm:pt>
    <dgm:pt modelId="{37BB9790-D74A-44CD-A7E0-AF0DD1691DE6}" type="parTrans" cxnId="{AF70126B-541E-4968-8307-95C743FE6032}">
      <dgm:prSet/>
      <dgm:spPr/>
      <dgm:t>
        <a:bodyPr/>
        <a:lstStyle/>
        <a:p>
          <a:endParaRPr lang="ru-RU"/>
        </a:p>
      </dgm:t>
    </dgm:pt>
    <dgm:pt modelId="{0BCD54D3-E6D4-4EAF-BFC2-227BB5085712}" type="sibTrans" cxnId="{AF70126B-541E-4968-8307-95C743FE6032}">
      <dgm:prSet/>
      <dgm:spPr/>
      <dgm:t>
        <a:bodyPr/>
        <a:lstStyle/>
        <a:p>
          <a:endParaRPr lang="ru-RU"/>
        </a:p>
      </dgm:t>
    </dgm:pt>
    <dgm:pt modelId="{9E97327D-4E75-4BC2-86E1-13CEF555FB53}">
      <dgm:prSet phldrT="[Текст]" custT="1"/>
      <dgm:spPr/>
      <dgm:t>
        <a:bodyPr/>
        <a:lstStyle/>
        <a:p>
          <a:r>
            <a:rPr lang="ru-RU" sz="1000" dirty="0"/>
            <a:t>Стоимость компании и деловая </a:t>
          </a:r>
          <a:r>
            <a:rPr lang="ru-RU" sz="1000" dirty="0" smtClean="0"/>
            <a:t>репутация</a:t>
          </a:r>
          <a:endParaRPr lang="ru-RU" sz="1000" dirty="0"/>
        </a:p>
      </dgm:t>
    </dgm:pt>
    <dgm:pt modelId="{945AD790-6DF6-4B1E-93CD-440401943B2E}" type="parTrans" cxnId="{E2CB41E4-D900-41DC-B548-6A3AFCEC5C3D}">
      <dgm:prSet/>
      <dgm:spPr/>
      <dgm:t>
        <a:bodyPr/>
        <a:lstStyle/>
        <a:p>
          <a:endParaRPr lang="ru-RU"/>
        </a:p>
      </dgm:t>
    </dgm:pt>
    <dgm:pt modelId="{617BEF1B-40F8-420D-B974-29F3A997502E}" type="sibTrans" cxnId="{E2CB41E4-D900-41DC-B548-6A3AFCEC5C3D}">
      <dgm:prSet/>
      <dgm:spPr/>
      <dgm:t>
        <a:bodyPr/>
        <a:lstStyle/>
        <a:p>
          <a:endParaRPr lang="ru-RU"/>
        </a:p>
      </dgm:t>
    </dgm:pt>
    <dgm:pt modelId="{D8CF4082-14DC-4E30-973E-A859386E2B6E}">
      <dgm:prSet phldrT="[Текст]" custT="1"/>
      <dgm:spPr/>
      <dgm:t>
        <a:bodyPr/>
        <a:lstStyle/>
        <a:p>
          <a:r>
            <a:rPr lang="ru-RU" sz="800" dirty="0"/>
            <a:t>Социальная </a:t>
          </a:r>
          <a:r>
            <a:rPr lang="ru-RU" sz="800" dirty="0" smtClean="0"/>
            <a:t>ответственность</a:t>
          </a:r>
          <a:endParaRPr lang="ru-RU" sz="800" dirty="0"/>
        </a:p>
      </dgm:t>
    </dgm:pt>
    <dgm:pt modelId="{55FF82AB-A263-48E3-8B94-54778626010C}" type="parTrans" cxnId="{4E7EADAE-82C2-4DB0-9F3C-7ADCB4091236}">
      <dgm:prSet/>
      <dgm:spPr/>
      <dgm:t>
        <a:bodyPr/>
        <a:lstStyle/>
        <a:p>
          <a:endParaRPr lang="ru-RU"/>
        </a:p>
      </dgm:t>
    </dgm:pt>
    <dgm:pt modelId="{8C6EBCE7-0EE0-40FE-B5A8-8E7F06B1D9D1}" type="sibTrans" cxnId="{4E7EADAE-82C2-4DB0-9F3C-7ADCB4091236}">
      <dgm:prSet/>
      <dgm:spPr/>
      <dgm:t>
        <a:bodyPr/>
        <a:lstStyle/>
        <a:p>
          <a:endParaRPr lang="ru-RU"/>
        </a:p>
      </dgm:t>
    </dgm:pt>
    <dgm:pt modelId="{66A2EF64-CA2A-45EE-84BD-CEF1EBEE1660}">
      <dgm:prSet phldrT="[Текст]" custT="1"/>
      <dgm:spPr/>
      <dgm:t>
        <a:bodyPr/>
        <a:lstStyle/>
        <a:p>
          <a:r>
            <a:rPr lang="ru-RU" sz="800" dirty="0"/>
            <a:t>Повышение эффективности</a:t>
          </a:r>
        </a:p>
      </dgm:t>
    </dgm:pt>
    <dgm:pt modelId="{647898F1-0B17-4C87-A522-D3C7903E0F14}" type="parTrans" cxnId="{0D0A7B68-7A89-4674-8124-48141ADE3A20}">
      <dgm:prSet/>
      <dgm:spPr/>
      <dgm:t>
        <a:bodyPr/>
        <a:lstStyle/>
        <a:p>
          <a:endParaRPr lang="ru-RU"/>
        </a:p>
      </dgm:t>
    </dgm:pt>
    <dgm:pt modelId="{08B39CA1-B38C-48C1-9D66-AC63FC46C906}" type="sibTrans" cxnId="{0D0A7B68-7A89-4674-8124-48141ADE3A20}">
      <dgm:prSet/>
      <dgm:spPr/>
      <dgm:t>
        <a:bodyPr/>
        <a:lstStyle/>
        <a:p>
          <a:endParaRPr lang="ru-RU"/>
        </a:p>
      </dgm:t>
    </dgm:pt>
    <dgm:pt modelId="{F7A55066-60AE-4E86-8B44-522A6EC3CE5C}">
      <dgm:prSet phldrT="[Текст]" custT="1"/>
      <dgm:spPr/>
      <dgm:t>
        <a:bodyPr/>
        <a:lstStyle/>
        <a:p>
          <a:r>
            <a:rPr lang="ru-RU" sz="1050" dirty="0"/>
            <a:t>Доверие инвесторов</a:t>
          </a:r>
        </a:p>
      </dgm:t>
    </dgm:pt>
    <dgm:pt modelId="{488504DE-7938-4028-90E2-94CC45169CBA}" type="parTrans" cxnId="{87E43F39-9BA7-4C14-B87C-254F34F4F1C8}">
      <dgm:prSet/>
      <dgm:spPr/>
      <dgm:t>
        <a:bodyPr/>
        <a:lstStyle/>
        <a:p>
          <a:endParaRPr lang="ru-RU"/>
        </a:p>
      </dgm:t>
    </dgm:pt>
    <dgm:pt modelId="{8234A4A0-6581-4245-98F7-B1E19B963BB8}" type="sibTrans" cxnId="{87E43F39-9BA7-4C14-B87C-254F34F4F1C8}">
      <dgm:prSet/>
      <dgm:spPr/>
      <dgm:t>
        <a:bodyPr/>
        <a:lstStyle/>
        <a:p>
          <a:endParaRPr lang="ru-RU"/>
        </a:p>
      </dgm:t>
    </dgm:pt>
    <dgm:pt modelId="{78D3334C-CD14-4A49-94E5-5BEE0DB68476}">
      <dgm:prSet phldrT="[Текст]" custT="1"/>
      <dgm:spPr/>
      <dgm:t>
        <a:bodyPr/>
        <a:lstStyle/>
        <a:p>
          <a:r>
            <a:rPr lang="ru-RU" sz="900" dirty="0"/>
            <a:t>Долгосрочная работа компании на </a:t>
          </a:r>
          <a:r>
            <a:rPr lang="ru-RU" sz="900" dirty="0" smtClean="0"/>
            <a:t>рынке</a:t>
          </a:r>
          <a:endParaRPr lang="ru-RU" sz="900" dirty="0"/>
        </a:p>
      </dgm:t>
    </dgm:pt>
    <dgm:pt modelId="{C167203C-05CF-4CC2-9C0B-7D1F478FEBB5}" type="parTrans" cxnId="{0DBCD88B-BE95-4460-9A1C-FDF8047BF563}">
      <dgm:prSet/>
      <dgm:spPr/>
      <dgm:t>
        <a:bodyPr/>
        <a:lstStyle/>
        <a:p>
          <a:endParaRPr lang="ru-RU"/>
        </a:p>
      </dgm:t>
    </dgm:pt>
    <dgm:pt modelId="{2A729F8D-6B3F-45C3-8F27-9A1FFA4968F1}" type="sibTrans" cxnId="{0DBCD88B-BE95-4460-9A1C-FDF8047BF563}">
      <dgm:prSet/>
      <dgm:spPr/>
      <dgm:t>
        <a:bodyPr/>
        <a:lstStyle/>
        <a:p>
          <a:endParaRPr lang="ru-RU"/>
        </a:p>
      </dgm:t>
    </dgm:pt>
    <dgm:pt modelId="{76E930EB-D842-4C70-AA6B-735AC54BCACE}">
      <dgm:prSet phldrT="[Текст]" custT="1"/>
      <dgm:spPr/>
      <dgm:t>
        <a:bodyPr/>
        <a:lstStyle/>
        <a:p>
          <a:r>
            <a:rPr lang="ru-RU" sz="1050" dirty="0" smtClean="0"/>
            <a:t>Уменьшение </a:t>
          </a:r>
          <a:r>
            <a:rPr lang="ru-RU" sz="1050" dirty="0"/>
            <a:t>расходов на НС</a:t>
          </a:r>
        </a:p>
      </dgm:t>
    </dgm:pt>
    <dgm:pt modelId="{1C9113C1-9F86-4E0F-9342-51FB7C195F59}" type="parTrans" cxnId="{A776187E-3C62-41BB-A4F1-F8A8D45A728C}">
      <dgm:prSet/>
      <dgm:spPr/>
      <dgm:t>
        <a:bodyPr/>
        <a:lstStyle/>
        <a:p>
          <a:endParaRPr lang="ru-RU"/>
        </a:p>
      </dgm:t>
    </dgm:pt>
    <dgm:pt modelId="{446B730E-BAC0-4F76-AA36-E45EF062E02F}" type="sibTrans" cxnId="{A776187E-3C62-41BB-A4F1-F8A8D45A728C}">
      <dgm:prSet/>
      <dgm:spPr/>
      <dgm:t>
        <a:bodyPr/>
        <a:lstStyle/>
        <a:p>
          <a:endParaRPr lang="ru-RU"/>
        </a:p>
      </dgm:t>
    </dgm:pt>
    <dgm:pt modelId="{659E405F-EB24-4ECF-A5D0-28F88C344D5F}" type="pres">
      <dgm:prSet presAssocID="{EBDD278A-232C-4899-86F3-609096B36B4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AB4B66-BE71-4802-98CA-9D391F808A06}" type="pres">
      <dgm:prSet presAssocID="{6E00F831-5416-420F-B9B4-5E452113D992}" presName="centerShape" presStyleLbl="node0" presStyleIdx="0" presStyleCnt="1"/>
      <dgm:spPr/>
      <dgm:t>
        <a:bodyPr/>
        <a:lstStyle/>
        <a:p>
          <a:endParaRPr lang="ru-RU"/>
        </a:p>
      </dgm:t>
    </dgm:pt>
    <dgm:pt modelId="{7EA593A7-003B-4FBE-A44F-1DCF2C114FF6}" type="pres">
      <dgm:prSet presAssocID="{9E97327D-4E75-4BC2-86E1-13CEF555FB5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E91AF-E651-4150-8AA2-AC89BD6D6503}" type="pres">
      <dgm:prSet presAssocID="{9E97327D-4E75-4BC2-86E1-13CEF555FB53}" presName="dummy" presStyleCnt="0"/>
      <dgm:spPr/>
    </dgm:pt>
    <dgm:pt modelId="{242FEF14-8809-4263-AE67-C80C4E0AD581}" type="pres">
      <dgm:prSet presAssocID="{617BEF1B-40F8-420D-B974-29F3A997502E}" presName="sibTrans" presStyleLbl="sibTrans2D1" presStyleIdx="0" presStyleCnt="6"/>
      <dgm:spPr/>
      <dgm:t>
        <a:bodyPr/>
        <a:lstStyle/>
        <a:p>
          <a:endParaRPr lang="ru-RU"/>
        </a:p>
      </dgm:t>
    </dgm:pt>
    <dgm:pt modelId="{FFA53198-BDEE-45F3-8682-5C510F315890}" type="pres">
      <dgm:prSet presAssocID="{78D3334C-CD14-4A49-94E5-5BEE0DB6847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18B78-4AE7-4C43-ACFF-3C645EDA8C61}" type="pres">
      <dgm:prSet presAssocID="{78D3334C-CD14-4A49-94E5-5BEE0DB68476}" presName="dummy" presStyleCnt="0"/>
      <dgm:spPr/>
    </dgm:pt>
    <dgm:pt modelId="{F11FAD57-F333-4A3B-9F77-9B94EEE38101}" type="pres">
      <dgm:prSet presAssocID="{2A729F8D-6B3F-45C3-8F27-9A1FFA4968F1}" presName="sibTrans" presStyleLbl="sibTrans2D1" presStyleIdx="1" presStyleCnt="6"/>
      <dgm:spPr/>
      <dgm:t>
        <a:bodyPr/>
        <a:lstStyle/>
        <a:p>
          <a:endParaRPr lang="ru-RU"/>
        </a:p>
      </dgm:t>
    </dgm:pt>
    <dgm:pt modelId="{ADFD1BEA-783E-4CB5-B8AE-A60803EFB269}" type="pres">
      <dgm:prSet presAssocID="{D8CF4082-14DC-4E30-973E-A859386E2B6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051ECD-D45C-4023-BB1A-4BBB01429B4B}" type="pres">
      <dgm:prSet presAssocID="{D8CF4082-14DC-4E30-973E-A859386E2B6E}" presName="dummy" presStyleCnt="0"/>
      <dgm:spPr/>
    </dgm:pt>
    <dgm:pt modelId="{C1007DE2-D6D6-4FA7-A6CB-D3932268D3EC}" type="pres">
      <dgm:prSet presAssocID="{8C6EBCE7-0EE0-40FE-B5A8-8E7F06B1D9D1}" presName="sibTrans" presStyleLbl="sibTrans2D1" presStyleIdx="2" presStyleCnt="6"/>
      <dgm:spPr/>
      <dgm:t>
        <a:bodyPr/>
        <a:lstStyle/>
        <a:p>
          <a:endParaRPr lang="ru-RU"/>
        </a:p>
      </dgm:t>
    </dgm:pt>
    <dgm:pt modelId="{06D10CD8-D1F5-4C59-9A4B-AAB5B76E960F}" type="pres">
      <dgm:prSet presAssocID="{66A2EF64-CA2A-45EE-84BD-CEF1EBEE166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2E24E-4093-40F8-AB39-60C2187E3DA6}" type="pres">
      <dgm:prSet presAssocID="{66A2EF64-CA2A-45EE-84BD-CEF1EBEE1660}" presName="dummy" presStyleCnt="0"/>
      <dgm:spPr/>
    </dgm:pt>
    <dgm:pt modelId="{FCBDE672-E150-4406-B4F4-BDED7F18F08D}" type="pres">
      <dgm:prSet presAssocID="{08B39CA1-B38C-48C1-9D66-AC63FC46C906}" presName="sibTrans" presStyleLbl="sibTrans2D1" presStyleIdx="3" presStyleCnt="6"/>
      <dgm:spPr/>
      <dgm:t>
        <a:bodyPr/>
        <a:lstStyle/>
        <a:p>
          <a:endParaRPr lang="ru-RU"/>
        </a:p>
      </dgm:t>
    </dgm:pt>
    <dgm:pt modelId="{96653C16-6294-4291-AC00-B8C3587872DD}" type="pres">
      <dgm:prSet presAssocID="{76E930EB-D842-4C70-AA6B-735AC54BCAC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15BA8-A406-4DB9-83FE-617802FB2DAB}" type="pres">
      <dgm:prSet presAssocID="{76E930EB-D842-4C70-AA6B-735AC54BCACE}" presName="dummy" presStyleCnt="0"/>
      <dgm:spPr/>
    </dgm:pt>
    <dgm:pt modelId="{DE831860-2D30-4E6B-A1A6-6401A57536DC}" type="pres">
      <dgm:prSet presAssocID="{446B730E-BAC0-4F76-AA36-E45EF062E02F}" presName="sibTrans" presStyleLbl="sibTrans2D1" presStyleIdx="4" presStyleCnt="6"/>
      <dgm:spPr/>
      <dgm:t>
        <a:bodyPr/>
        <a:lstStyle/>
        <a:p>
          <a:endParaRPr lang="ru-RU"/>
        </a:p>
      </dgm:t>
    </dgm:pt>
    <dgm:pt modelId="{83A9B5DD-9ACD-4C40-8797-5453054EE4AC}" type="pres">
      <dgm:prSet presAssocID="{F7A55066-60AE-4E86-8B44-522A6EC3CE5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2E4E7-6A05-475E-83D7-01ECEA1E7D31}" type="pres">
      <dgm:prSet presAssocID="{F7A55066-60AE-4E86-8B44-522A6EC3CE5C}" presName="dummy" presStyleCnt="0"/>
      <dgm:spPr/>
    </dgm:pt>
    <dgm:pt modelId="{8F24D35E-F57E-49E0-A4D4-3D08ABE9E82C}" type="pres">
      <dgm:prSet presAssocID="{8234A4A0-6581-4245-98F7-B1E19B963BB8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B71582FD-54FE-4473-9489-AC83C6BFC9EE}" type="presOf" srcId="{08B39CA1-B38C-48C1-9D66-AC63FC46C906}" destId="{FCBDE672-E150-4406-B4F4-BDED7F18F08D}" srcOrd="0" destOrd="0" presId="urn:microsoft.com/office/officeart/2005/8/layout/radial6"/>
    <dgm:cxn modelId="{E2CB41E4-D900-41DC-B548-6A3AFCEC5C3D}" srcId="{6E00F831-5416-420F-B9B4-5E452113D992}" destId="{9E97327D-4E75-4BC2-86E1-13CEF555FB53}" srcOrd="0" destOrd="0" parTransId="{945AD790-6DF6-4B1E-93CD-440401943B2E}" sibTransId="{617BEF1B-40F8-420D-B974-29F3A997502E}"/>
    <dgm:cxn modelId="{C8FA9078-82A8-4B07-B958-ECBE08F0824A}" type="presOf" srcId="{8234A4A0-6581-4245-98F7-B1E19B963BB8}" destId="{8F24D35E-F57E-49E0-A4D4-3D08ABE9E82C}" srcOrd="0" destOrd="0" presId="urn:microsoft.com/office/officeart/2005/8/layout/radial6"/>
    <dgm:cxn modelId="{A74F688B-531F-44B0-B009-61516AB5BBAA}" type="presOf" srcId="{F7A55066-60AE-4E86-8B44-522A6EC3CE5C}" destId="{83A9B5DD-9ACD-4C40-8797-5453054EE4AC}" srcOrd="0" destOrd="0" presId="urn:microsoft.com/office/officeart/2005/8/layout/radial6"/>
    <dgm:cxn modelId="{2A899364-A9D9-4886-ADF7-FDCE49FE1E49}" type="presOf" srcId="{2A729F8D-6B3F-45C3-8F27-9A1FFA4968F1}" destId="{F11FAD57-F333-4A3B-9F77-9B94EEE38101}" srcOrd="0" destOrd="0" presId="urn:microsoft.com/office/officeart/2005/8/layout/radial6"/>
    <dgm:cxn modelId="{899896E4-3A94-4924-943F-330EEBC43A65}" type="presOf" srcId="{8C6EBCE7-0EE0-40FE-B5A8-8E7F06B1D9D1}" destId="{C1007DE2-D6D6-4FA7-A6CB-D3932268D3EC}" srcOrd="0" destOrd="0" presId="urn:microsoft.com/office/officeart/2005/8/layout/radial6"/>
    <dgm:cxn modelId="{0D0A7B68-7A89-4674-8124-48141ADE3A20}" srcId="{6E00F831-5416-420F-B9B4-5E452113D992}" destId="{66A2EF64-CA2A-45EE-84BD-CEF1EBEE1660}" srcOrd="3" destOrd="0" parTransId="{647898F1-0B17-4C87-A522-D3C7903E0F14}" sibTransId="{08B39CA1-B38C-48C1-9D66-AC63FC46C906}"/>
    <dgm:cxn modelId="{BF6623D0-030C-4699-BF89-F600F32254BA}" type="presOf" srcId="{9E97327D-4E75-4BC2-86E1-13CEF555FB53}" destId="{7EA593A7-003B-4FBE-A44F-1DCF2C114FF6}" srcOrd="0" destOrd="0" presId="urn:microsoft.com/office/officeart/2005/8/layout/radial6"/>
    <dgm:cxn modelId="{8F4B6939-D402-415B-8D53-59152809A82D}" type="presOf" srcId="{D8CF4082-14DC-4E30-973E-A859386E2B6E}" destId="{ADFD1BEA-783E-4CB5-B8AE-A60803EFB269}" srcOrd="0" destOrd="0" presId="urn:microsoft.com/office/officeart/2005/8/layout/radial6"/>
    <dgm:cxn modelId="{AF70126B-541E-4968-8307-95C743FE6032}" srcId="{EBDD278A-232C-4899-86F3-609096B36B44}" destId="{6E00F831-5416-420F-B9B4-5E452113D992}" srcOrd="0" destOrd="0" parTransId="{37BB9790-D74A-44CD-A7E0-AF0DD1691DE6}" sibTransId="{0BCD54D3-E6D4-4EAF-BFC2-227BB5085712}"/>
    <dgm:cxn modelId="{0DBCD88B-BE95-4460-9A1C-FDF8047BF563}" srcId="{6E00F831-5416-420F-B9B4-5E452113D992}" destId="{78D3334C-CD14-4A49-94E5-5BEE0DB68476}" srcOrd="1" destOrd="0" parTransId="{C167203C-05CF-4CC2-9C0B-7D1F478FEBB5}" sibTransId="{2A729F8D-6B3F-45C3-8F27-9A1FFA4968F1}"/>
    <dgm:cxn modelId="{4BB461F2-A9A2-46A4-8E32-1BF4890F81DC}" type="presOf" srcId="{76E930EB-D842-4C70-AA6B-735AC54BCACE}" destId="{96653C16-6294-4291-AC00-B8C3587872DD}" srcOrd="0" destOrd="0" presId="urn:microsoft.com/office/officeart/2005/8/layout/radial6"/>
    <dgm:cxn modelId="{6F3BF4A2-3D78-4D4B-9EC6-1CB471EA5E04}" type="presOf" srcId="{EBDD278A-232C-4899-86F3-609096B36B44}" destId="{659E405F-EB24-4ECF-A5D0-28F88C344D5F}" srcOrd="0" destOrd="0" presId="urn:microsoft.com/office/officeart/2005/8/layout/radial6"/>
    <dgm:cxn modelId="{F38DD913-F504-48A0-9FD3-1EE32998DBBB}" type="presOf" srcId="{66A2EF64-CA2A-45EE-84BD-CEF1EBEE1660}" destId="{06D10CD8-D1F5-4C59-9A4B-AAB5B76E960F}" srcOrd="0" destOrd="0" presId="urn:microsoft.com/office/officeart/2005/8/layout/radial6"/>
    <dgm:cxn modelId="{4E7EADAE-82C2-4DB0-9F3C-7ADCB4091236}" srcId="{6E00F831-5416-420F-B9B4-5E452113D992}" destId="{D8CF4082-14DC-4E30-973E-A859386E2B6E}" srcOrd="2" destOrd="0" parTransId="{55FF82AB-A263-48E3-8B94-54778626010C}" sibTransId="{8C6EBCE7-0EE0-40FE-B5A8-8E7F06B1D9D1}"/>
    <dgm:cxn modelId="{87E43F39-9BA7-4C14-B87C-254F34F4F1C8}" srcId="{6E00F831-5416-420F-B9B4-5E452113D992}" destId="{F7A55066-60AE-4E86-8B44-522A6EC3CE5C}" srcOrd="5" destOrd="0" parTransId="{488504DE-7938-4028-90E2-94CC45169CBA}" sibTransId="{8234A4A0-6581-4245-98F7-B1E19B963BB8}"/>
    <dgm:cxn modelId="{132EF1F0-6837-48D7-833B-CE4C1CC9ABD5}" type="presOf" srcId="{446B730E-BAC0-4F76-AA36-E45EF062E02F}" destId="{DE831860-2D30-4E6B-A1A6-6401A57536DC}" srcOrd="0" destOrd="0" presId="urn:microsoft.com/office/officeart/2005/8/layout/radial6"/>
    <dgm:cxn modelId="{D71EE807-6611-4891-AD99-BCC771C400B5}" type="presOf" srcId="{617BEF1B-40F8-420D-B974-29F3A997502E}" destId="{242FEF14-8809-4263-AE67-C80C4E0AD581}" srcOrd="0" destOrd="0" presId="urn:microsoft.com/office/officeart/2005/8/layout/radial6"/>
    <dgm:cxn modelId="{0FBC4D4D-2917-49C1-9443-2BB0B2F7B255}" type="presOf" srcId="{78D3334C-CD14-4A49-94E5-5BEE0DB68476}" destId="{FFA53198-BDEE-45F3-8682-5C510F315890}" srcOrd="0" destOrd="0" presId="urn:microsoft.com/office/officeart/2005/8/layout/radial6"/>
    <dgm:cxn modelId="{4421C6CE-070E-4450-84EC-A289B6681227}" type="presOf" srcId="{6E00F831-5416-420F-B9B4-5E452113D992}" destId="{E1AB4B66-BE71-4802-98CA-9D391F808A06}" srcOrd="0" destOrd="0" presId="urn:microsoft.com/office/officeart/2005/8/layout/radial6"/>
    <dgm:cxn modelId="{A776187E-3C62-41BB-A4F1-F8A8D45A728C}" srcId="{6E00F831-5416-420F-B9B4-5E452113D992}" destId="{76E930EB-D842-4C70-AA6B-735AC54BCACE}" srcOrd="4" destOrd="0" parTransId="{1C9113C1-9F86-4E0F-9342-51FB7C195F59}" sibTransId="{446B730E-BAC0-4F76-AA36-E45EF062E02F}"/>
    <dgm:cxn modelId="{F142DF77-7B10-4CCD-882F-13552C1F5752}" type="presParOf" srcId="{659E405F-EB24-4ECF-A5D0-28F88C344D5F}" destId="{E1AB4B66-BE71-4802-98CA-9D391F808A06}" srcOrd="0" destOrd="0" presId="urn:microsoft.com/office/officeart/2005/8/layout/radial6"/>
    <dgm:cxn modelId="{A16D437F-8CFE-4B6B-A638-9802A53893E9}" type="presParOf" srcId="{659E405F-EB24-4ECF-A5D0-28F88C344D5F}" destId="{7EA593A7-003B-4FBE-A44F-1DCF2C114FF6}" srcOrd="1" destOrd="0" presId="urn:microsoft.com/office/officeart/2005/8/layout/radial6"/>
    <dgm:cxn modelId="{BB3AF1E7-1FD7-4AC7-8367-38C6BE357566}" type="presParOf" srcId="{659E405F-EB24-4ECF-A5D0-28F88C344D5F}" destId="{E83E91AF-E651-4150-8AA2-AC89BD6D6503}" srcOrd="2" destOrd="0" presId="urn:microsoft.com/office/officeart/2005/8/layout/radial6"/>
    <dgm:cxn modelId="{D9B11675-81E4-45C0-92EA-F104760E2A3C}" type="presParOf" srcId="{659E405F-EB24-4ECF-A5D0-28F88C344D5F}" destId="{242FEF14-8809-4263-AE67-C80C4E0AD581}" srcOrd="3" destOrd="0" presId="urn:microsoft.com/office/officeart/2005/8/layout/radial6"/>
    <dgm:cxn modelId="{193AA5FD-A415-4CD9-8D3B-28F88333B1F8}" type="presParOf" srcId="{659E405F-EB24-4ECF-A5D0-28F88C344D5F}" destId="{FFA53198-BDEE-45F3-8682-5C510F315890}" srcOrd="4" destOrd="0" presId="urn:microsoft.com/office/officeart/2005/8/layout/radial6"/>
    <dgm:cxn modelId="{D9E6C348-D7FB-41C2-83E0-62A53CDDE142}" type="presParOf" srcId="{659E405F-EB24-4ECF-A5D0-28F88C344D5F}" destId="{69818B78-4AE7-4C43-ACFF-3C645EDA8C61}" srcOrd="5" destOrd="0" presId="urn:microsoft.com/office/officeart/2005/8/layout/radial6"/>
    <dgm:cxn modelId="{56E1D3D5-5B12-4575-A2ED-13BD8AC03B05}" type="presParOf" srcId="{659E405F-EB24-4ECF-A5D0-28F88C344D5F}" destId="{F11FAD57-F333-4A3B-9F77-9B94EEE38101}" srcOrd="6" destOrd="0" presId="urn:microsoft.com/office/officeart/2005/8/layout/radial6"/>
    <dgm:cxn modelId="{1B4EA714-DD8B-45FF-BF64-F1711810DC63}" type="presParOf" srcId="{659E405F-EB24-4ECF-A5D0-28F88C344D5F}" destId="{ADFD1BEA-783E-4CB5-B8AE-A60803EFB269}" srcOrd="7" destOrd="0" presId="urn:microsoft.com/office/officeart/2005/8/layout/radial6"/>
    <dgm:cxn modelId="{60E669BC-F0C1-4BE5-9F5D-F13B02595D8A}" type="presParOf" srcId="{659E405F-EB24-4ECF-A5D0-28F88C344D5F}" destId="{B1051ECD-D45C-4023-BB1A-4BBB01429B4B}" srcOrd="8" destOrd="0" presId="urn:microsoft.com/office/officeart/2005/8/layout/radial6"/>
    <dgm:cxn modelId="{7131EFBB-B2E3-44FF-B659-6DD832BE5EC2}" type="presParOf" srcId="{659E405F-EB24-4ECF-A5D0-28F88C344D5F}" destId="{C1007DE2-D6D6-4FA7-A6CB-D3932268D3EC}" srcOrd="9" destOrd="0" presId="urn:microsoft.com/office/officeart/2005/8/layout/radial6"/>
    <dgm:cxn modelId="{64B3AB83-D066-4547-9A6D-A96EE02E5B51}" type="presParOf" srcId="{659E405F-EB24-4ECF-A5D0-28F88C344D5F}" destId="{06D10CD8-D1F5-4C59-9A4B-AAB5B76E960F}" srcOrd="10" destOrd="0" presId="urn:microsoft.com/office/officeart/2005/8/layout/radial6"/>
    <dgm:cxn modelId="{BF7D7E08-6675-48EF-AFB0-5527BDA09792}" type="presParOf" srcId="{659E405F-EB24-4ECF-A5D0-28F88C344D5F}" destId="{D922E24E-4093-40F8-AB39-60C2187E3DA6}" srcOrd="11" destOrd="0" presId="urn:microsoft.com/office/officeart/2005/8/layout/radial6"/>
    <dgm:cxn modelId="{14030A20-DDBE-4CF3-987D-51E5F1FAAD42}" type="presParOf" srcId="{659E405F-EB24-4ECF-A5D0-28F88C344D5F}" destId="{FCBDE672-E150-4406-B4F4-BDED7F18F08D}" srcOrd="12" destOrd="0" presId="urn:microsoft.com/office/officeart/2005/8/layout/radial6"/>
    <dgm:cxn modelId="{9BF114A1-AE01-4C1D-A086-193DABDD9445}" type="presParOf" srcId="{659E405F-EB24-4ECF-A5D0-28F88C344D5F}" destId="{96653C16-6294-4291-AC00-B8C3587872DD}" srcOrd="13" destOrd="0" presId="urn:microsoft.com/office/officeart/2005/8/layout/radial6"/>
    <dgm:cxn modelId="{8DAFC6AE-2F10-4862-8E1D-162CB2EA29D1}" type="presParOf" srcId="{659E405F-EB24-4ECF-A5D0-28F88C344D5F}" destId="{78315BA8-A406-4DB9-83FE-617802FB2DAB}" srcOrd="14" destOrd="0" presId="urn:microsoft.com/office/officeart/2005/8/layout/radial6"/>
    <dgm:cxn modelId="{3187E358-B5CD-4AD9-8ACD-77CF9CF18AF4}" type="presParOf" srcId="{659E405F-EB24-4ECF-A5D0-28F88C344D5F}" destId="{DE831860-2D30-4E6B-A1A6-6401A57536DC}" srcOrd="15" destOrd="0" presId="urn:microsoft.com/office/officeart/2005/8/layout/radial6"/>
    <dgm:cxn modelId="{97C18357-3864-4B55-B0E8-FA1CBE0465B6}" type="presParOf" srcId="{659E405F-EB24-4ECF-A5D0-28F88C344D5F}" destId="{83A9B5DD-9ACD-4C40-8797-5453054EE4AC}" srcOrd="16" destOrd="0" presId="urn:microsoft.com/office/officeart/2005/8/layout/radial6"/>
    <dgm:cxn modelId="{E20C0266-D8F3-420D-93B9-B415EC8B08D0}" type="presParOf" srcId="{659E405F-EB24-4ECF-A5D0-28F88C344D5F}" destId="{ABB2E4E7-6A05-475E-83D7-01ECEA1E7D31}" srcOrd="17" destOrd="0" presId="urn:microsoft.com/office/officeart/2005/8/layout/radial6"/>
    <dgm:cxn modelId="{1961775A-F615-4610-A458-06FBC28DE7E3}" type="presParOf" srcId="{659E405F-EB24-4ECF-A5D0-28F88C344D5F}" destId="{8F24D35E-F57E-49E0-A4D4-3D08ABE9E82C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24D35E-F57E-49E0-A4D4-3D08ABE9E82C}">
      <dsp:nvSpPr>
        <dsp:cNvPr id="0" name=""/>
        <dsp:cNvSpPr/>
      </dsp:nvSpPr>
      <dsp:spPr>
        <a:xfrm>
          <a:off x="3742711" y="547867"/>
          <a:ext cx="3746140" cy="3746140"/>
        </a:xfrm>
        <a:prstGeom prst="blockArc">
          <a:avLst>
            <a:gd name="adj1" fmla="val 12600000"/>
            <a:gd name="adj2" fmla="val 162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31860-2D30-4E6B-A1A6-6401A57536DC}">
      <dsp:nvSpPr>
        <dsp:cNvPr id="0" name=""/>
        <dsp:cNvSpPr/>
      </dsp:nvSpPr>
      <dsp:spPr>
        <a:xfrm>
          <a:off x="3742711" y="547867"/>
          <a:ext cx="3746140" cy="3746140"/>
        </a:xfrm>
        <a:prstGeom prst="blockArc">
          <a:avLst>
            <a:gd name="adj1" fmla="val 9000000"/>
            <a:gd name="adj2" fmla="val 126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DE672-E150-4406-B4F4-BDED7F18F08D}">
      <dsp:nvSpPr>
        <dsp:cNvPr id="0" name=""/>
        <dsp:cNvSpPr/>
      </dsp:nvSpPr>
      <dsp:spPr>
        <a:xfrm>
          <a:off x="3742711" y="547867"/>
          <a:ext cx="3746140" cy="3746140"/>
        </a:xfrm>
        <a:prstGeom prst="blockArc">
          <a:avLst>
            <a:gd name="adj1" fmla="val 5400000"/>
            <a:gd name="adj2" fmla="val 90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07DE2-D6D6-4FA7-A6CB-D3932268D3EC}">
      <dsp:nvSpPr>
        <dsp:cNvPr id="0" name=""/>
        <dsp:cNvSpPr/>
      </dsp:nvSpPr>
      <dsp:spPr>
        <a:xfrm>
          <a:off x="3742711" y="547867"/>
          <a:ext cx="3746140" cy="3746140"/>
        </a:xfrm>
        <a:prstGeom prst="blockArc">
          <a:avLst>
            <a:gd name="adj1" fmla="val 1800000"/>
            <a:gd name="adj2" fmla="val 54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FAD57-F333-4A3B-9F77-9B94EEE38101}">
      <dsp:nvSpPr>
        <dsp:cNvPr id="0" name=""/>
        <dsp:cNvSpPr/>
      </dsp:nvSpPr>
      <dsp:spPr>
        <a:xfrm>
          <a:off x="3742711" y="547867"/>
          <a:ext cx="3746140" cy="3746140"/>
        </a:xfrm>
        <a:prstGeom prst="blockArc">
          <a:avLst>
            <a:gd name="adj1" fmla="val 19800000"/>
            <a:gd name="adj2" fmla="val 1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FEF14-8809-4263-AE67-C80C4E0AD581}">
      <dsp:nvSpPr>
        <dsp:cNvPr id="0" name=""/>
        <dsp:cNvSpPr/>
      </dsp:nvSpPr>
      <dsp:spPr>
        <a:xfrm>
          <a:off x="3742711" y="547867"/>
          <a:ext cx="3746140" cy="3746140"/>
        </a:xfrm>
        <a:prstGeom prst="blockArc">
          <a:avLst>
            <a:gd name="adj1" fmla="val 16200000"/>
            <a:gd name="adj2" fmla="val 19800000"/>
            <a:gd name="adj3" fmla="val 453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B4B66-BE71-4802-98CA-9D391F808A06}">
      <dsp:nvSpPr>
        <dsp:cNvPr id="0" name=""/>
        <dsp:cNvSpPr/>
      </dsp:nvSpPr>
      <dsp:spPr>
        <a:xfrm>
          <a:off x="4773962" y="1579118"/>
          <a:ext cx="1683637" cy="16836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Преимущества </a:t>
          </a:r>
          <a:r>
            <a:rPr lang="ru-RU" sz="1300" kern="1200" dirty="0" smtClean="0"/>
            <a:t>охраны труда</a:t>
          </a:r>
          <a:endParaRPr lang="ru-RU" sz="1300" kern="1200" dirty="0"/>
        </a:p>
      </dsp:txBody>
      <dsp:txXfrm>
        <a:off x="5020525" y="1825681"/>
        <a:ext cx="1190511" cy="1190511"/>
      </dsp:txXfrm>
    </dsp:sp>
    <dsp:sp modelId="{7EA593A7-003B-4FBE-A44F-1DCF2C114FF6}">
      <dsp:nvSpPr>
        <dsp:cNvPr id="0" name=""/>
        <dsp:cNvSpPr/>
      </dsp:nvSpPr>
      <dsp:spPr>
        <a:xfrm>
          <a:off x="5026508" y="1021"/>
          <a:ext cx="1178546" cy="1178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Стоимость компании и деловая </a:t>
          </a:r>
          <a:r>
            <a:rPr lang="ru-RU" sz="1000" kern="1200" dirty="0" smtClean="0"/>
            <a:t>репутация</a:t>
          </a:r>
          <a:endParaRPr lang="ru-RU" sz="1000" kern="1200" dirty="0"/>
        </a:p>
      </dsp:txBody>
      <dsp:txXfrm>
        <a:off x="5199102" y="173615"/>
        <a:ext cx="833358" cy="833358"/>
      </dsp:txXfrm>
    </dsp:sp>
    <dsp:sp modelId="{FFA53198-BDEE-45F3-8682-5C510F315890}">
      <dsp:nvSpPr>
        <dsp:cNvPr id="0" name=""/>
        <dsp:cNvSpPr/>
      </dsp:nvSpPr>
      <dsp:spPr>
        <a:xfrm>
          <a:off x="6611891" y="916342"/>
          <a:ext cx="1178546" cy="1178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Долгосрочная работа компании на </a:t>
          </a:r>
          <a:r>
            <a:rPr lang="ru-RU" sz="900" kern="1200" dirty="0" smtClean="0"/>
            <a:t>рынке</a:t>
          </a:r>
          <a:endParaRPr lang="ru-RU" sz="900" kern="1200" dirty="0"/>
        </a:p>
      </dsp:txBody>
      <dsp:txXfrm>
        <a:off x="6784485" y="1088936"/>
        <a:ext cx="833358" cy="833358"/>
      </dsp:txXfrm>
    </dsp:sp>
    <dsp:sp modelId="{ADFD1BEA-783E-4CB5-B8AE-A60803EFB269}">
      <dsp:nvSpPr>
        <dsp:cNvPr id="0" name=""/>
        <dsp:cNvSpPr/>
      </dsp:nvSpPr>
      <dsp:spPr>
        <a:xfrm>
          <a:off x="6611891" y="2746985"/>
          <a:ext cx="1178546" cy="1178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Социальная </a:t>
          </a:r>
          <a:r>
            <a:rPr lang="ru-RU" sz="800" kern="1200" dirty="0" smtClean="0"/>
            <a:t>ответственность</a:t>
          </a:r>
          <a:endParaRPr lang="ru-RU" sz="800" kern="1200" dirty="0"/>
        </a:p>
      </dsp:txBody>
      <dsp:txXfrm>
        <a:off x="6784485" y="2919579"/>
        <a:ext cx="833358" cy="833358"/>
      </dsp:txXfrm>
    </dsp:sp>
    <dsp:sp modelId="{06D10CD8-D1F5-4C59-9A4B-AAB5B76E960F}">
      <dsp:nvSpPr>
        <dsp:cNvPr id="0" name=""/>
        <dsp:cNvSpPr/>
      </dsp:nvSpPr>
      <dsp:spPr>
        <a:xfrm>
          <a:off x="5026508" y="3662307"/>
          <a:ext cx="1178546" cy="1178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Повышение эффективности</a:t>
          </a:r>
        </a:p>
      </dsp:txBody>
      <dsp:txXfrm>
        <a:off x="5199102" y="3834901"/>
        <a:ext cx="833358" cy="833358"/>
      </dsp:txXfrm>
    </dsp:sp>
    <dsp:sp modelId="{96653C16-6294-4291-AC00-B8C3587872DD}">
      <dsp:nvSpPr>
        <dsp:cNvPr id="0" name=""/>
        <dsp:cNvSpPr/>
      </dsp:nvSpPr>
      <dsp:spPr>
        <a:xfrm>
          <a:off x="3441125" y="2746985"/>
          <a:ext cx="1178546" cy="1178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Уменьшение </a:t>
          </a:r>
          <a:r>
            <a:rPr lang="ru-RU" sz="1050" kern="1200" dirty="0"/>
            <a:t>расходов на НС</a:t>
          </a:r>
        </a:p>
      </dsp:txBody>
      <dsp:txXfrm>
        <a:off x="3613719" y="2919579"/>
        <a:ext cx="833358" cy="833358"/>
      </dsp:txXfrm>
    </dsp:sp>
    <dsp:sp modelId="{83A9B5DD-9ACD-4C40-8797-5453054EE4AC}">
      <dsp:nvSpPr>
        <dsp:cNvPr id="0" name=""/>
        <dsp:cNvSpPr/>
      </dsp:nvSpPr>
      <dsp:spPr>
        <a:xfrm>
          <a:off x="3441125" y="916342"/>
          <a:ext cx="1178546" cy="1178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/>
            <a:t>Доверие инвесторов</a:t>
          </a:r>
        </a:p>
      </dsp:txBody>
      <dsp:txXfrm>
        <a:off x="3613719" y="1088936"/>
        <a:ext cx="833358" cy="833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B3FC6D78-3F8F-4F9E-AB53-E183979C9D20}" type="datetimeFigureOut">
              <a:rPr lang="de-DE" smtClean="0"/>
              <a:pPr/>
              <a:t>15.04.2019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8B014536-CC47-497D-B782-E52853169222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57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11184051-3A16-46F1-B4B7-58AEE3768137}" type="datetimeFigureOut">
              <a:rPr lang="de-DE" smtClean="0"/>
              <a:pPr/>
              <a:t>15.04.2019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21" tIns="44111" rIns="88221" bIns="44111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0B458FAD-D548-4EA5-B5ED-52E00688058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93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sionzero.global/sites/default/files/2017-11/5-Vision_zero_Guide-Web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400" dirty="0"/>
              <a:t>Vision Zero Campaign</a:t>
            </a:r>
            <a:br>
              <a:rPr lang="de-DE" sz="1400" dirty="0"/>
            </a:br>
            <a:r>
              <a:rPr lang="de-DE" sz="1200" i="1" dirty="0"/>
              <a:t>a </a:t>
            </a:r>
            <a:r>
              <a:rPr lang="de-DE" sz="1200" i="1" dirty="0" err="1"/>
              <a:t>new</a:t>
            </a:r>
            <a:r>
              <a:rPr lang="de-DE" sz="1200" i="1" dirty="0"/>
              <a:t> </a:t>
            </a:r>
            <a:r>
              <a:rPr lang="de-DE" sz="1200" i="1" dirty="0" err="1"/>
              <a:t>approach</a:t>
            </a:r>
            <a:r>
              <a:rPr lang="de-DE" sz="1200" i="1" dirty="0"/>
              <a:t> </a:t>
            </a:r>
            <a:r>
              <a:rPr lang="de-DE" sz="1200" i="1" dirty="0" err="1"/>
              <a:t>for</a:t>
            </a:r>
            <a:r>
              <a:rPr lang="de-DE" sz="1200" i="1" dirty="0"/>
              <a:t> </a:t>
            </a:r>
            <a:r>
              <a:rPr lang="de-DE" sz="1200" i="1" dirty="0" err="1"/>
              <a:t>occupational</a:t>
            </a:r>
            <a:r>
              <a:rPr lang="de-DE" sz="1200" i="1" dirty="0"/>
              <a:t> </a:t>
            </a:r>
            <a:r>
              <a:rPr lang="de-DE" sz="1200" i="1" dirty="0" err="1"/>
              <a:t>health</a:t>
            </a:r>
            <a:r>
              <a:rPr lang="de-DE" sz="1200" dirty="0"/>
              <a:t/>
            </a:r>
            <a:br>
              <a:rPr lang="de-DE" sz="1200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155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altLang="de-DE" sz="1200" b="1" dirty="0">
                <a:solidFill>
                  <a:srgbClr val="599BBC"/>
                </a:solidFill>
              </a:rPr>
              <a:t>Vision Zero Campaign design</a:t>
            </a:r>
            <a:endParaRPr lang="ru-RU" altLang="de-DE" sz="1200" b="1" dirty="0">
              <a:solidFill>
                <a:srgbClr val="599BBC"/>
              </a:solidFill>
            </a:endParaRPr>
          </a:p>
          <a:p>
            <a:pPr marL="276225" indent="-276225"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rgbClr val="808080"/>
                </a:solidFill>
              </a:rPr>
              <a:t>The </a:t>
            </a:r>
            <a:r>
              <a:rPr lang="en-US" sz="1200" b="1" dirty="0">
                <a:solidFill>
                  <a:srgbClr val="808080"/>
                </a:solidFill>
              </a:rPr>
              <a:t>Vision Zero approach is flexible</a:t>
            </a:r>
            <a:r>
              <a:rPr lang="en-US" sz="1200" dirty="0">
                <a:solidFill>
                  <a:srgbClr val="808080"/>
                </a:solidFill>
              </a:rPr>
              <a:t>. One can focus on health, on safety or on well-being issues depending on what is most relevant</a:t>
            </a:r>
          </a:p>
          <a:p>
            <a:pPr marL="276225" indent="-276225">
              <a:buFont typeface="Wingdings" pitchFamily="2" charset="2"/>
              <a:buChar char="§"/>
              <a:defRPr/>
            </a:pPr>
            <a:r>
              <a:rPr lang="en-US" sz="1200" dirty="0">
                <a:solidFill>
                  <a:srgbClr val="808080"/>
                </a:solidFill>
              </a:rPr>
              <a:t>With this flexibility </a:t>
            </a:r>
            <a:r>
              <a:rPr lang="en-US" sz="1200" b="1" dirty="0">
                <a:solidFill>
                  <a:srgbClr val="808080"/>
                </a:solidFill>
              </a:rPr>
              <a:t>Vision Zero is of benefit for all</a:t>
            </a:r>
            <a:r>
              <a:rPr lang="en-US" sz="1200" dirty="0">
                <a:solidFill>
                  <a:srgbClr val="808080"/>
                </a:solidFill>
              </a:rPr>
              <a:t>, for governments and health and safety organizations in any country and for companies of any scale</a:t>
            </a:r>
          </a:p>
          <a:p>
            <a:pPr marL="276225" indent="-276225">
              <a:buFont typeface="Wingdings" pitchFamily="2" charset="2"/>
              <a:buChar char="§"/>
              <a:defRPr/>
            </a:pPr>
            <a:r>
              <a:rPr lang="en-US" sz="1200" b="1" dirty="0">
                <a:solidFill>
                  <a:srgbClr val="808080"/>
                </a:solidFill>
              </a:rPr>
              <a:t>“Seven Golden Rules” form the roadmap towards Vision Zero</a:t>
            </a:r>
            <a:r>
              <a:rPr lang="en-US" sz="1200" dirty="0">
                <a:solidFill>
                  <a:srgbClr val="808080"/>
                </a:solidFill>
              </a:rPr>
              <a:t>, based on successful, practical management concepts</a:t>
            </a:r>
            <a:endParaRPr lang="de-DE" sz="1200" dirty="0">
              <a:solidFill>
                <a:srgbClr val="80808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591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E76B4D-D0BB-412D-B718-19192AA2FBAF}" type="datetime1">
              <a:rPr lang="en-GB" altLang="en-US">
                <a:solidFill>
                  <a:srgbClr val="000000"/>
                </a:solidFill>
              </a:rPr>
              <a:pPr>
                <a:defRPr/>
              </a:pPr>
              <a:t>15/04/2019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altLang="en-US">
                <a:solidFill>
                  <a:srgbClr val="000000"/>
                </a:solidFill>
              </a:rPr>
              <a:t>Creative StudioGetty Images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662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66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5F91D32-4155-024D-B647-C25278BAC015}" type="slidenum">
              <a:rPr lang="en-GB" altLang="en-US">
                <a:solidFill>
                  <a:srgbClr val="000000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руководство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Vision Zero </a:t>
            </a:r>
            <a:r>
              <a:rPr lang="ru-RU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содержит</a:t>
            </a:r>
            <a:r>
              <a:rPr lang="ru-R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 Золотых Правил, которые помогут вам достичь улучшений в области охраны и гигиены труда.</a:t>
            </a:r>
          </a:p>
          <a:p>
            <a:r>
              <a:rPr lang="ru-RU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правила – результат совместной работы лучших экспертов в области охраны труда, которые успешно опробованы на практике.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Vision Zero Guide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outlines a roadmap with 7 Golden Rules to help improve your safety and health performance.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rules have been developed together with the best safety and health experts and successfully tested in practice: </a:t>
            </a: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297196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sz="1200" dirty="0"/>
              <a:t>Thank you for your attention!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59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797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360,000 FAMILIES: ONE MISSING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6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Vision Zero –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“Because we believe that a world of work without accidents and diseases is possible!”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XX. World Congress for Safety and Health at Work 2014, Frankfurt (Germany)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5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7638" y="766763"/>
            <a:ext cx="6530975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Присоединение России к Концепции МАСО «Нулевой травматизм»</a:t>
            </a:r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Между Минтрудом России и Международной ассоциацией социального обеспечения был подписан Меморандум о взаимопонимании и сотрудничестве по продвижению </a:t>
            </a:r>
            <a:r>
              <a:rPr lang="ru-RU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Концепции «нулевого травматизма»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приоритетом которой является повышение безопасности, гигиены труда, условий труда и общих условий работы в контексте их соответствующих миссий, стратегий, компетенций и ресурсов.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Главная цель меморандума – привлечение национальных компаний к участию в глобальной кампании по продвижению «нулевого травматизма» и реализация стратегии профилактики Концепции на уровне компаний.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Согласно меморандуму Минтруд России стал официальным партнером глобальной кампании Концепции «нулевого травматизма», которая была запущена в Сингапуре 4 сентября 2017 года на XXI Всемирном конгрессе по безопасности и гигиене труда.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82D26-17C9-4954-8BCD-8DAB4E56C53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44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Vision Zero Campaign </a:t>
            </a:r>
            <a:r>
              <a:rPr lang="de-DE" dirty="0" err="1"/>
              <a:t>Phylosophy</a:t>
            </a:r>
            <a:r>
              <a:rPr lang="de-DE" dirty="0"/>
              <a:t> </a:t>
            </a:r>
            <a:endParaRPr lang="ru-RU" dirty="0"/>
          </a:p>
          <a:p>
            <a:pPr lvl="0">
              <a:defRPr/>
            </a:pPr>
            <a:r>
              <a:rPr lang="en-US" sz="1200" b="0" dirty="0">
                <a:solidFill>
                  <a:srgbClr val="808080"/>
                </a:solidFill>
              </a:rPr>
              <a:t>All occupational accidents, harm and diseases are preventable</a:t>
            </a:r>
          </a:p>
          <a:p>
            <a:pPr>
              <a:defRPr/>
            </a:pPr>
            <a:r>
              <a:rPr lang="en-GB" sz="1200" b="0" dirty="0">
                <a:solidFill>
                  <a:srgbClr val="808080"/>
                </a:solidFill>
              </a:rPr>
              <a:t>A process – rather than a target</a:t>
            </a:r>
            <a:endParaRPr lang="en-US" sz="1200" b="0" dirty="0">
              <a:solidFill>
                <a:srgbClr val="808080"/>
              </a:solidFill>
            </a:endParaRPr>
          </a:p>
          <a:p>
            <a:pPr>
              <a:defRPr/>
            </a:pPr>
            <a:r>
              <a:rPr lang="en-US" sz="1200" b="0" dirty="0">
                <a:solidFill>
                  <a:srgbClr val="808080"/>
                </a:solidFill>
              </a:rPr>
              <a:t>A transformational approach to prevention</a:t>
            </a:r>
          </a:p>
          <a:p>
            <a:pPr>
              <a:defRPr/>
            </a:pPr>
            <a:r>
              <a:rPr lang="en-US" sz="1200" b="0" dirty="0">
                <a:solidFill>
                  <a:srgbClr val="808080"/>
                </a:solidFill>
              </a:rPr>
              <a:t>Building a culture of prevention that integrates both safety, health and well-being at work</a:t>
            </a:r>
            <a:endParaRPr lang="de-DE" sz="1200" b="0" dirty="0">
              <a:solidFill>
                <a:srgbClr val="80808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XX. World Congress for Safety and Health at Work 2014, Frankfurt (Germany)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based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on: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Zwetsloot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Leka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Kines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Vision zero: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accident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prevention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promotion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well-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being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in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Practice in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Safety, IOSH 2017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BB50C-2785-45C1-82F6-E0A2A65CA634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681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35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Vision Zero – Why?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697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bg1"/>
                </a:solidFill>
              </a:rPr>
              <a:t>Why a Vision Zero Campaign? 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ru-RU" altLang="de-DE" sz="1200" b="0" dirty="0">
                <a:solidFill>
                  <a:srgbClr val="808080"/>
                </a:solidFill>
                <a:latin typeface="+mn-lt"/>
              </a:rPr>
              <a:t>- </a:t>
            </a:r>
            <a:r>
              <a:rPr lang="en-US" altLang="de-DE" sz="1200" b="0" dirty="0">
                <a:solidFill>
                  <a:srgbClr val="808080"/>
                </a:solidFill>
                <a:latin typeface="+mn-lt"/>
              </a:rPr>
              <a:t>To provide a </a:t>
            </a:r>
            <a:r>
              <a:rPr lang="en-US" altLang="de-DE" sz="1200" b="1" dirty="0">
                <a:solidFill>
                  <a:srgbClr val="808080"/>
                </a:solidFill>
                <a:latin typeface="+mn-lt"/>
              </a:rPr>
              <a:t>global strategy, platform and resources </a:t>
            </a:r>
            <a:r>
              <a:rPr lang="en-US" altLang="de-DE" sz="1200" b="0" dirty="0">
                <a:solidFill>
                  <a:srgbClr val="808080"/>
                </a:solidFill>
                <a:latin typeface="+mn-lt"/>
              </a:rPr>
              <a:t>in support of Vision Zero</a:t>
            </a:r>
            <a:br>
              <a:rPr lang="en-US" altLang="de-DE" sz="1200" b="0" dirty="0">
                <a:solidFill>
                  <a:srgbClr val="808080"/>
                </a:solidFill>
                <a:latin typeface="+mn-lt"/>
              </a:rPr>
            </a:br>
            <a:r>
              <a:rPr lang="en-US" altLang="de-DE" sz="1200" b="0" dirty="0">
                <a:solidFill>
                  <a:srgbClr val="808080"/>
                </a:solidFill>
                <a:latin typeface="+mn-lt"/>
              </a:rPr>
              <a:t>-</a:t>
            </a:r>
            <a:r>
              <a:rPr lang="ru-RU" altLang="de-DE" sz="1200" b="0" baseline="0" dirty="0">
                <a:solidFill>
                  <a:srgbClr val="808080"/>
                </a:solidFill>
                <a:latin typeface="+mn-lt"/>
              </a:rPr>
              <a:t> </a:t>
            </a:r>
            <a:r>
              <a:rPr lang="en-US" sz="1200" b="0" dirty="0">
                <a:solidFill>
                  <a:srgbClr val="808080"/>
                </a:solidFill>
                <a:latin typeface="+mn-lt"/>
              </a:rPr>
              <a:t>To </a:t>
            </a:r>
            <a:r>
              <a:rPr lang="en-US" sz="1200" b="1" dirty="0">
                <a:solidFill>
                  <a:srgbClr val="808080"/>
                </a:solidFill>
                <a:latin typeface="+mn-lt"/>
              </a:rPr>
              <a:t>encourage synergies </a:t>
            </a:r>
            <a:r>
              <a:rPr lang="en-US" sz="1200" b="0" dirty="0">
                <a:solidFill>
                  <a:srgbClr val="808080"/>
                </a:solidFill>
                <a:latin typeface="+mn-lt"/>
              </a:rPr>
              <a:t>among prevention organizations worldwide through a joint campaign</a:t>
            </a:r>
            <a:br>
              <a:rPr lang="en-US" sz="1200" b="0" dirty="0">
                <a:solidFill>
                  <a:srgbClr val="808080"/>
                </a:solidFill>
                <a:latin typeface="+mn-lt"/>
              </a:rPr>
            </a:br>
            <a:r>
              <a:rPr lang="en-US" sz="1200" b="0" dirty="0">
                <a:solidFill>
                  <a:srgbClr val="808080"/>
                </a:solidFill>
                <a:latin typeface="+mn-lt"/>
              </a:rPr>
              <a:t>-</a:t>
            </a:r>
            <a:r>
              <a:rPr lang="ru-RU" sz="1200" b="0" baseline="0" dirty="0">
                <a:solidFill>
                  <a:srgbClr val="808080"/>
                </a:solidFill>
                <a:latin typeface="+mn-lt"/>
              </a:rPr>
              <a:t> </a:t>
            </a:r>
            <a:r>
              <a:rPr lang="en-US" sz="1200" b="0" dirty="0">
                <a:solidFill>
                  <a:srgbClr val="808080"/>
                </a:solidFill>
                <a:latin typeface="+mn-lt"/>
              </a:rPr>
              <a:t>To </a:t>
            </a:r>
            <a:r>
              <a:rPr lang="en-US" sz="1200" b="1" dirty="0">
                <a:solidFill>
                  <a:srgbClr val="808080"/>
                </a:solidFill>
                <a:latin typeface="+mn-lt"/>
              </a:rPr>
              <a:t>support businesses </a:t>
            </a:r>
            <a:r>
              <a:rPr lang="en-US" sz="1200" b="0" dirty="0">
                <a:solidFill>
                  <a:srgbClr val="808080"/>
                </a:solidFill>
                <a:latin typeface="+mn-lt"/>
              </a:rPr>
              <a:t>in the development of a workplace prevention culture based on Vision Zero</a:t>
            </a:r>
            <a:endParaRPr lang="en-US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58FAD-D548-4EA5-B5ED-52E006880581}" type="slidenum">
              <a:rPr lang="de-DE" smtClean="0">
                <a:solidFill>
                  <a:prstClr val="black"/>
                </a:solidFill>
              </a:rPr>
              <a:pPr/>
              <a:t>11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2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00" y="4068000"/>
            <a:ext cx="8424000" cy="86400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baseline="0" cap="none" sz="26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Subtitle 2"/>
          <p:cNvSpPr>
            <a:spLocks noGrp="1"/>
          </p:cNvSpPr>
          <p:nvPr>
            <p:ph hasCustomPrompt="1" idx="1" type="subTitle"/>
          </p:nvPr>
        </p:nvSpPr>
        <p:spPr>
          <a:xfrm>
            <a:off x="408000" y="5040000"/>
            <a:ext cx="8424000" cy="900000"/>
          </a:xfrm>
        </p:spPr>
        <p:txBody>
          <a:bodyPr anchor="t" anchorCtr="0">
            <a:normAutofit/>
          </a:bodyPr>
          <a:lstStyle>
            <a:lvl1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2" pitchFamily="2" typeface="Wingdings"/>
              <a:buNone/>
              <a:tabLst/>
              <a:defRPr>
                <a:solidFill>
                  <a:schemeClr val="tx2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 lang="de-DE"/>
              <a:t>Datum: TT.MM.JJJJ</a:t>
            </a:r>
            <a:br>
              <a:rPr dirty="0" lang="de-DE"/>
            </a:br>
            <a:r>
              <a:rPr dirty="0" lang="de-DE"/>
              <a:t>Name des Redners</a:t>
            </a:r>
            <a:endParaRPr dirty="0" lang="en-US"/>
          </a:p>
        </p:txBody>
      </p:sp>
      <p:pic>
        <p:nvPicPr>
          <p:cNvPr descr="stock-photo-laboratory-scientist-working-at-lab-with-test-tubes-395017165.jpg" id="5" name="Bild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"/>
          <a:stretch/>
        </p:blipFill>
        <p:spPr>
          <a:xfrm>
            <a:off x="0" y="0"/>
            <a:ext cx="12192000" cy="3895200"/>
          </a:xfrm>
          <a:prstGeom prst="rect">
            <a:avLst/>
          </a:prstGeom>
        </p:spPr>
      </p:pic>
      <p:pic>
        <p:nvPicPr>
          <p:cNvPr descr="VZ_Ringe_RGB_600px.png" id="6" name="Bild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33"/>
          <a:stretch/>
        </p:blipFill>
        <p:spPr>
          <a:xfrm>
            <a:off x="7642582" y="270000"/>
            <a:ext cx="4569140" cy="1634490"/>
          </a:xfrm>
          <a:prstGeom prst="rect">
            <a:avLst/>
          </a:prstGeom>
        </p:spPr>
      </p:pic>
      <p:pic>
        <p:nvPicPr>
          <p:cNvPr descr="ISSA.png" id="4" name="Bild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95" y="6208064"/>
            <a:ext cx="1264356" cy="464339"/>
          </a:xfrm>
          <a:prstGeom prst="rect">
            <a:avLst/>
          </a:prstGeom>
        </p:spPr>
      </p:pic>
      <p:pic>
        <p:nvPicPr>
          <p:cNvPr id="9" name="Grafik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02" y="6176698"/>
            <a:ext cx="1963264" cy="42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Standar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  <a:lvl6pPr>
              <a:buNone/>
              <a:defRPr/>
            </a:lvl6pPr>
            <a:lvl7pPr>
              <a:buNone/>
              <a:defRPr/>
            </a:lvl7pPr>
            <a:lvl8pPr>
              <a:buNone/>
              <a:defRPr baseline="0"/>
            </a:lvl8pPr>
            <a:lvl9pPr>
              <a:buNone/>
              <a:defRPr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3F38F-5D0B-45D1-A257-FAD62104D409}" type="datetime1">
              <a:rPr lang="de-DE" noProof="0" smtClean="0"/>
              <a:pPr/>
              <a:t>15.04.2019</a:t>
            </a:fld>
            <a:endParaRPr lang="de-DE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Titel der Präsentation / Name des Redners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432000" y="1511300"/>
            <a:ext cx="11232000" cy="396000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08000" tIns="36000" rIns="72000" bIns="3600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8EFA1D7-38C9-4BAA-B829-8CA524C761B7}" type="datetime1">
              <a:rPr lang="de-DE" smtClean="0"/>
              <a:pPr/>
              <a:t>15.04.2019</a:t>
            </a:fld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DE"/>
              <a:t>Titel der Präsentation / Name des Redners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8" name="Diagrammplatzhalter 17"/>
          <p:cNvSpPr>
            <a:spLocks noGrp="1"/>
          </p:cNvSpPr>
          <p:nvPr>
            <p:ph type="chart" sz="quarter" idx="15"/>
          </p:nvPr>
        </p:nvSpPr>
        <p:spPr>
          <a:xfrm>
            <a:off x="431805" y="1908000"/>
            <a:ext cx="11233151" cy="43920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400" baseline="0"/>
            </a:lvl1pPr>
          </a:lstStyle>
          <a:p>
            <a:r>
              <a:rPr lang="en-US"/>
              <a:t>Click icon to add chart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42F6DD4-2E2B-498D-9876-A0FDA737CC9E}" type="datetime1">
              <a:rPr lang="de-DE" smtClean="0"/>
              <a:pPr/>
              <a:t>15.04.2019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Titel der Präsentation / Name des Redners</a:t>
            </a:r>
            <a:endParaRPr lang="de-DE" dirty="0"/>
          </a:p>
        </p:txBody>
      </p:sp>
      <p:sp>
        <p:nvSpPr>
          <p:cNvPr id="12" name="Tabellenplatzhalter 11"/>
          <p:cNvSpPr>
            <a:spLocks noGrp="1"/>
          </p:cNvSpPr>
          <p:nvPr>
            <p:ph type="tbl" sz="quarter" idx="19"/>
          </p:nvPr>
        </p:nvSpPr>
        <p:spPr>
          <a:xfrm>
            <a:off x="431805" y="1512000"/>
            <a:ext cx="11233151" cy="4788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/>
              <a:t>Click icon to add table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_und 2 Tex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C451-844F-4225-92FD-2D6443380453}" type="datetime1">
              <a:rPr lang="de-DE" smtClean="0"/>
              <a:pPr/>
              <a:t>15.04.2019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 der Präsentation / Name des Redners</a:t>
            </a:r>
            <a:endParaRPr lang="de-DE" dirty="0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3"/>
          </p:nvPr>
        </p:nvSpPr>
        <p:spPr>
          <a:xfrm>
            <a:off x="431800" y="2052000"/>
            <a:ext cx="5376000" cy="4248000"/>
          </a:xfrm>
          <a:solidFill>
            <a:schemeClr val="bg1"/>
          </a:solidFill>
        </p:spPr>
        <p:txBody>
          <a:bodyPr lIns="108000" tIns="36000" rIns="72000" bIns="36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buNone/>
              <a:defRPr sz="1600"/>
            </a:lvl8pPr>
            <a:lvl9pPr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22" name="Inhaltsplatzhalter 21"/>
          <p:cNvSpPr>
            <a:spLocks noGrp="1"/>
          </p:cNvSpPr>
          <p:nvPr>
            <p:ph sz="quarter" idx="14"/>
          </p:nvPr>
        </p:nvSpPr>
        <p:spPr>
          <a:xfrm>
            <a:off x="6288619" y="2052000"/>
            <a:ext cx="5376333" cy="4248000"/>
          </a:xfrm>
          <a:solidFill>
            <a:schemeClr val="bg1"/>
          </a:solidFill>
        </p:spPr>
        <p:txBody>
          <a:bodyPr lIns="108000" tIns="36000" rIns="72000" bIns="36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buFont typeface="Wingdings" pitchFamily="2" charset="2"/>
              <a:buChar char="§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5376000" cy="540000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08000" tIns="36000" rIns="72000" bIns="36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88000" y="1512000"/>
            <a:ext cx="5376000" cy="540000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08000" tIns="36000" rIns="72000" bIns="36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3 Bilder mit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ildplatzhalter 18"/>
          <p:cNvSpPr>
            <a:spLocks noGrp="1"/>
          </p:cNvSpPr>
          <p:nvPr>
            <p:ph type="pic" sz="quarter" idx="13"/>
          </p:nvPr>
        </p:nvSpPr>
        <p:spPr>
          <a:xfrm>
            <a:off x="432000" y="1511299"/>
            <a:ext cx="3456000" cy="2952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0" name="Bildplatzhalter 18"/>
          <p:cNvSpPr>
            <a:spLocks noGrp="1"/>
          </p:cNvSpPr>
          <p:nvPr>
            <p:ph type="pic" sz="quarter" idx="14"/>
          </p:nvPr>
        </p:nvSpPr>
        <p:spPr>
          <a:xfrm>
            <a:off x="4320000" y="1511299"/>
            <a:ext cx="3456000" cy="2952000"/>
          </a:xfrm>
        </p:spPr>
        <p:txBody>
          <a:bodyPr>
            <a:normAutofit/>
          </a:bodyPr>
          <a:lstStyle>
            <a:lvl1pPr marL="0" indent="0">
              <a:buFontTx/>
              <a:buNone/>
              <a:tabLst/>
              <a:defRPr sz="1400"/>
            </a:lvl1pPr>
          </a:lstStyle>
          <a:p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1" name="Bildplatzhalter 18"/>
          <p:cNvSpPr>
            <a:spLocks noGrp="1"/>
          </p:cNvSpPr>
          <p:nvPr>
            <p:ph type="pic" sz="quarter" idx="15"/>
          </p:nvPr>
        </p:nvSpPr>
        <p:spPr>
          <a:xfrm>
            <a:off x="8206767" y="1511299"/>
            <a:ext cx="3456000" cy="2952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432000" y="4536000"/>
            <a:ext cx="3456000" cy="1764000"/>
          </a:xfrm>
          <a:solidFill>
            <a:schemeClr val="accent4">
              <a:lumMod val="40000"/>
              <a:lumOff val="60000"/>
            </a:schemeClr>
          </a:solidFill>
          <a:effectLst/>
        </p:spPr>
        <p:txBody>
          <a:bodyPr lIns="108000" tIns="36000" rIns="72000" bIns="36000">
            <a:noAutofit/>
          </a:bodyPr>
          <a:lstStyle>
            <a:lvl1pPr>
              <a:spcAft>
                <a:spcPts val="0"/>
              </a:spcAft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spcAft>
                <a:spcPts val="0"/>
              </a:spcAft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spcAft>
                <a:spcPts val="0"/>
              </a:spcAft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spcAft>
                <a:spcPts val="0"/>
              </a:spcAft>
              <a:buFont typeface="Wingdings" pitchFamily="2" charset="2"/>
              <a:buChar char="§"/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spcAft>
                <a:spcPts val="0"/>
              </a:spcAft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spcAft>
                <a:spcPts val="0"/>
              </a:spcAft>
              <a:defRPr sz="1400">
                <a:solidFill>
                  <a:schemeClr val="tx2">
                    <a:lumMod val="50000"/>
                  </a:schemeClr>
                </a:solidFill>
              </a:defRPr>
            </a:lvl6pPr>
            <a:lvl7pPr>
              <a:buNone/>
              <a:defRPr/>
            </a:lvl7pPr>
          </a:lstStyle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24" name="Textplatzhalter 22"/>
          <p:cNvSpPr>
            <a:spLocks noGrp="1"/>
          </p:cNvSpPr>
          <p:nvPr>
            <p:ph type="body" sz="quarter" idx="17"/>
          </p:nvPr>
        </p:nvSpPr>
        <p:spPr>
          <a:xfrm>
            <a:off x="4320000" y="4536000"/>
            <a:ext cx="3456000" cy="1764000"/>
          </a:xfrm>
          <a:solidFill>
            <a:schemeClr val="accent4">
              <a:lumMod val="40000"/>
              <a:lumOff val="60000"/>
            </a:schemeClr>
          </a:solidFill>
          <a:effectLst/>
        </p:spPr>
        <p:txBody>
          <a:bodyPr lIns="108000" tIns="36000" rIns="72000" bIns="36000">
            <a:noAutofit/>
          </a:bodyPr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400">
                <a:solidFill>
                  <a:schemeClr val="tx2">
                    <a:lumMod val="50000"/>
                  </a:schemeClr>
                </a:solidFill>
              </a:defRPr>
            </a:lvl6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8206767" y="4536000"/>
            <a:ext cx="3456000" cy="1764000"/>
          </a:xfrm>
          <a:solidFill>
            <a:schemeClr val="accent4">
              <a:lumMod val="40000"/>
              <a:lumOff val="60000"/>
            </a:schemeClr>
          </a:solidFill>
          <a:effectLst/>
        </p:spPr>
        <p:txBody>
          <a:bodyPr lIns="108000" tIns="36000" rIns="72000" bIns="36000">
            <a:noAutofit/>
          </a:bodyPr>
          <a:lstStyle>
            <a:lvl1pPr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400">
                <a:solidFill>
                  <a:schemeClr val="tx2">
                    <a:lumMod val="50000"/>
                  </a:schemeClr>
                </a:solidFill>
              </a:defRPr>
            </a:lvl6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FD7A14D-ADED-4195-A489-23CE59E389DB}" type="datetime1">
              <a:rPr lang="de-DE" smtClean="0"/>
              <a:pPr/>
              <a:t>15.04.2019</a:t>
            </a:fld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de-DE"/>
              <a:t>Titel der Präsentation / Name des Redners</a:t>
            </a:r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ild mit Kommentar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8064000" y="1511300"/>
            <a:ext cx="3600000" cy="4788000"/>
          </a:xfrm>
          <a:solidFill>
            <a:schemeClr val="accent4">
              <a:lumMod val="40000"/>
              <a:lumOff val="60000"/>
            </a:schemeClr>
          </a:solidFill>
          <a:effectLst/>
        </p:spPr>
        <p:txBody>
          <a:bodyPr lIns="108000" tIns="36000" rIns="72000" bIns="36000">
            <a:noAutofit/>
          </a:bodyPr>
          <a:lstStyle>
            <a:lvl1pPr marL="276225" indent="-276225">
              <a:buFont typeface="Wingdings" pitchFamily="2" charset="2"/>
              <a:buChar char="§"/>
              <a:defRPr sz="1600" b="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>
                <a:solidFill>
                  <a:schemeClr val="tx2">
                    <a:lumMod val="50000"/>
                  </a:schemeClr>
                </a:solidFill>
              </a:defRPr>
            </a:lvl6pPr>
            <a:lvl7pPr>
              <a:defRPr sz="1600">
                <a:solidFill>
                  <a:schemeClr val="tx2">
                    <a:lumMod val="50000"/>
                  </a:schemeClr>
                </a:solidFill>
              </a:defRPr>
            </a:lvl7pPr>
            <a:lvl8pPr>
              <a:defRPr sz="1600">
                <a:solidFill>
                  <a:schemeClr val="tx2">
                    <a:lumMod val="50000"/>
                  </a:schemeClr>
                </a:solidFill>
              </a:defRPr>
            </a:lvl8pPr>
            <a:lvl9pPr>
              <a:defRPr sz="1600">
                <a:solidFill>
                  <a:schemeClr val="tx2">
                    <a:lumMod val="50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9"/>
          </p:nvPr>
        </p:nvSpPr>
        <p:spPr>
          <a:xfrm>
            <a:off x="432000" y="1511300"/>
            <a:ext cx="7152000" cy="47880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9F6714B-6692-4EBF-834F-3C96D105C4E0}" type="datetime1">
              <a:rPr lang="de-DE" smtClean="0"/>
              <a:pPr/>
              <a:t>15.04.2019</a:t>
            </a:fld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/>
              <a:t>Titel der Präsentation / Name des Redners</a:t>
            </a:r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 mit Kommentar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064000" y="1511300"/>
            <a:ext cx="3600000" cy="4788000"/>
          </a:xfrm>
          <a:solidFill>
            <a:schemeClr val="accent4">
              <a:lumMod val="40000"/>
              <a:lumOff val="60000"/>
            </a:schemeClr>
          </a:solidFill>
          <a:effectLst/>
        </p:spPr>
        <p:txBody>
          <a:bodyPr lIns="108000" tIns="36000" rIns="72000" bIns="36000">
            <a:noAutofit/>
          </a:bodyPr>
          <a:lstStyle>
            <a:lvl1pPr marL="270000" indent="-270000">
              <a:buFont typeface="Wingdings" pitchFamily="2" charset="2"/>
              <a:buChar char="§"/>
              <a:defRPr sz="1600" b="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>
                <a:solidFill>
                  <a:schemeClr val="tx2">
                    <a:lumMod val="50000"/>
                  </a:schemeClr>
                </a:solidFill>
              </a:defRPr>
            </a:lvl6pPr>
            <a:lvl7pPr>
              <a:defRPr sz="1600">
                <a:solidFill>
                  <a:schemeClr val="tx2">
                    <a:lumMod val="50000"/>
                  </a:schemeClr>
                </a:solidFill>
              </a:defRPr>
            </a:lvl7pPr>
            <a:lvl8pPr>
              <a:defRPr sz="1600">
                <a:solidFill>
                  <a:schemeClr val="tx2">
                    <a:lumMod val="50000"/>
                  </a:schemeClr>
                </a:solidFill>
              </a:defRPr>
            </a:lvl8pPr>
            <a:lvl9pPr>
              <a:defRPr lang="de-DE" sz="1600" kern="1200" noProof="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/>
              <a:t>Vierte Ebene</a:t>
            </a:r>
            <a:endParaRPr lang="de-DE" noProof="0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15" hasCustomPrompt="1"/>
          </p:nvPr>
        </p:nvSpPr>
        <p:spPr>
          <a:xfrm>
            <a:off x="432000" y="1908000"/>
            <a:ext cx="7152000" cy="4392000"/>
          </a:xfrm>
          <a:solidFill>
            <a:schemeClr val="bg1"/>
          </a:solidFill>
          <a:effectLst/>
        </p:spPr>
        <p:txBody>
          <a:bodyPr>
            <a:noAutofit/>
          </a:bodyPr>
          <a:lstStyle>
            <a:lvl1pPr>
              <a:buFontTx/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buNone/>
              <a:defRPr sz="1400"/>
            </a:lvl5pPr>
          </a:lstStyle>
          <a:p>
            <a:pPr lvl="0"/>
            <a:endParaRPr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432000" y="1511300"/>
            <a:ext cx="7152000" cy="396000"/>
          </a:xfrm>
          <a:solidFill>
            <a:schemeClr val="accent4">
              <a:lumMod val="60000"/>
              <a:lumOff val="40000"/>
            </a:schemeClr>
          </a:solidFill>
        </p:spPr>
        <p:txBody>
          <a:bodyPr lIns="108000" tIns="36000" rIns="72000" bIns="3600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03CFCB5-4976-4D20-9EB3-B0ECE62561DE}" type="datetime1">
              <a:rPr lang="de-DE" smtClean="0"/>
              <a:pPr/>
              <a:t>15.04.2019</a:t>
            </a:fld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Titel der Präsentation / Name des Redners</a:t>
            </a:r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nnfolie mit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814916" y="1876427"/>
            <a:ext cx="10608000" cy="3095627"/>
          </a:xfrm>
        </p:spPr>
        <p:txBody>
          <a:bodyPr>
            <a:noAutofit/>
          </a:bodyPr>
          <a:lstStyle>
            <a:lvl1pPr>
              <a:defRPr sz="3600" b="0" cap="none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Trennfolie mit Zitat</a:t>
            </a:r>
            <a:br>
              <a:rPr lang="de-DE" noProof="0" dirty="0"/>
            </a:br>
            <a:r>
              <a:rPr lang="de-DE" noProof="0" dirty="0"/>
              <a:t>durch Klicken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789444" y="5327651"/>
            <a:ext cx="6720000" cy="288000"/>
          </a:xfrm>
        </p:spPr>
        <p:txBody>
          <a:bodyPr>
            <a:noAutofit/>
          </a:bodyPr>
          <a:lstStyle>
            <a:lvl1pPr>
              <a:buFontTx/>
              <a:buNone/>
              <a:defRPr sz="1400" i="1">
                <a:solidFill>
                  <a:schemeClr val="tx2"/>
                </a:solidFill>
              </a:defRPr>
            </a:lvl1pPr>
            <a:lvl2pPr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 sz="12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Trenn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/>
          <p:nvPr userDrawn="1"/>
        </p:nvSpPr>
        <p:spPr bwMode="gray">
          <a:xfrm>
            <a:off x="0" y="704849"/>
            <a:ext cx="12192000" cy="252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GB" sz="1800"/>
          </a:p>
        </p:txBody>
      </p:sp>
      <p:sp>
        <p:nvSpPr>
          <p:cNvPr id="9" name="Titel 8"/>
          <p:cNvSpPr>
            <a:spLocks noGrp="1"/>
          </p:cNvSpPr>
          <p:nvPr>
            <p:ph hasCustomPrompt="1" type="title"/>
          </p:nvPr>
        </p:nvSpPr>
        <p:spPr>
          <a:xfrm>
            <a:off x="432000" y="1440000"/>
            <a:ext cx="9312000" cy="1584000"/>
          </a:xfrm>
        </p:spPr>
        <p:txBody>
          <a:bodyPr>
            <a:noAutofit/>
          </a:bodyPr>
          <a:lstStyle>
            <a:lvl1pPr>
              <a:defRPr b="0" baseline="0" cap="none" sz="2400">
                <a:solidFill>
                  <a:schemeClr val="tx2"/>
                </a:solidFill>
              </a:defRPr>
            </a:lvl1pPr>
          </a:lstStyle>
          <a:p>
            <a:r>
              <a:rPr dirty="0" lang="de-DE" noProof="0"/>
              <a:t>Trennfolie mit Bild</a:t>
            </a:r>
          </a:p>
        </p:txBody>
      </p:sp>
      <p:pic>
        <p:nvPicPr>
          <p:cNvPr descr="Bergmann" id="10" name="Picture 11">
            <a:extLst>
              <a:ext uri="{FF2B5EF4-FFF2-40B4-BE49-F238E27FC236}">
                <a16:creationId xmlns:a16="http://schemas.microsoft.com/office/drawing/2014/main" xmlns="" id="{2216ADBD-81E6-4178-8D62-856C8D891ED1}"/>
              </a:ext>
            </a:extLst>
          </p:cNvPr>
          <p:cNvPicPr>
            <a:picLocks noChangeArrowheads="1"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"/>
          <a:stretch/>
        </p:blipFill>
        <p:spPr bwMode="auto">
          <a:xfrm>
            <a:off x="0" y="901494"/>
            <a:ext cx="12192000" cy="652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renn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/>
          <p:nvPr userDrawn="1"/>
        </p:nvSpPr>
        <p:spPr bwMode="gray">
          <a:xfrm>
            <a:off x="0" y="704849"/>
            <a:ext cx="12192000" cy="252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432000" y="1440000"/>
            <a:ext cx="9312000" cy="1584000"/>
          </a:xfrm>
        </p:spPr>
        <p:txBody>
          <a:bodyPr>
            <a:noAutofit/>
          </a:bodyPr>
          <a:lstStyle>
            <a:lvl1pPr>
              <a:defRPr sz="2400" b="0" cap="none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Trennfolie ohne Bild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0" y="3222000"/>
            <a:ext cx="12192000" cy="3636000"/>
          </a:xfrm>
          <a:prstGeom prst="rect">
            <a:avLst/>
          </a:prstGeom>
          <a:solidFill>
            <a:srgbClr val="636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5" name="Bild 4" descr="VZ_Ringe_RGB_600px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7" r="-4815"/>
          <a:stretch/>
        </p:blipFill>
        <p:spPr>
          <a:xfrm>
            <a:off x="0" y="3535200"/>
            <a:ext cx="6595499" cy="30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516894"/>
      </p:ext>
    </p:extLst>
  </p:cSld>
  <p:clrMapOvr>
    <a:masterClrMapping/>
  </p:clrMapOvr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showMasterSp="0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hasCustomPrompt="1" idx="1" type="subTitle"/>
          </p:nvPr>
        </p:nvSpPr>
        <p:spPr>
          <a:xfrm>
            <a:off x="408000" y="4158000"/>
            <a:ext cx="8424000" cy="1148400"/>
          </a:xfrm>
        </p:spPr>
        <p:txBody>
          <a:bodyPr anchor="t">
            <a:normAutofit/>
          </a:bodyPr>
          <a:lstStyle>
            <a:lvl1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charset="2" pitchFamily="2" typeface="Wingdings"/>
              <a:buNone/>
              <a:tabLst/>
              <a:defRPr>
                <a:solidFill>
                  <a:schemeClr val="tx2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dirty="0" lang="de-DE"/>
              <a:t>Datum: TT.MM.JJJJ</a:t>
            </a:r>
            <a:br>
              <a:rPr dirty="0" lang="de-DE"/>
            </a:br>
            <a:r>
              <a:rPr dirty="0" lang="de-DE"/>
              <a:t>Name des Redners</a:t>
            </a:r>
            <a:endParaRPr dirty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00" y="2772000"/>
            <a:ext cx="8424000" cy="86400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baseline="0" cap="none" sz="26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pic>
        <p:nvPicPr>
          <p:cNvPr descr="stock-photo-workers-with-coal-at-open-pit-466471532.jpg" id="4" name="Bild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6"/>
          <a:stretch/>
        </p:blipFill>
        <p:spPr>
          <a:xfrm>
            <a:off x="0" y="0"/>
            <a:ext cx="12192000" cy="2592000"/>
          </a:xfrm>
          <a:prstGeom prst="rect">
            <a:avLst/>
          </a:prstGeom>
        </p:spPr>
      </p:pic>
      <p:pic>
        <p:nvPicPr>
          <p:cNvPr descr="VZ_Ringe_RGB_600px.png" id="10" name="Bild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7" r="-4815"/>
          <a:stretch/>
        </p:blipFill>
        <p:spPr>
          <a:xfrm>
            <a:off x="2" y="1151465"/>
            <a:ext cx="3431823" cy="1174502"/>
          </a:xfrm>
          <a:prstGeom prst="rect">
            <a:avLst/>
          </a:prstGeom>
        </p:spPr>
      </p:pic>
      <p:pic>
        <p:nvPicPr>
          <p:cNvPr descr="ISSA.png" id="9" name="Bild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95" y="6208065"/>
            <a:ext cx="1264356" cy="424800"/>
          </a:xfrm>
          <a:prstGeom prst="rect">
            <a:avLst/>
          </a:prstGeom>
        </p:spPr>
      </p:pic>
      <p:pic>
        <p:nvPicPr>
          <p:cNvPr id="11" name="Grafik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00" y="6208065"/>
            <a:ext cx="1963264" cy="42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nnfolie mit Bildauswah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/>
          <p:nvPr/>
        </p:nvSpPr>
        <p:spPr bwMode="gray">
          <a:xfrm>
            <a:off x="0" y="704849"/>
            <a:ext cx="12192000" cy="252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/>
          </p:nvPr>
        </p:nvSpPr>
        <p:spPr>
          <a:xfrm>
            <a:off x="0" y="3225600"/>
            <a:ext cx="12192000" cy="3632400"/>
          </a:xfrm>
          <a:noFill/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de-DE" noProof="0" dirty="0"/>
          </a:p>
        </p:txBody>
      </p:sp>
      <p:sp>
        <p:nvSpPr>
          <p:cNvPr id="4" name="Titel 8"/>
          <p:cNvSpPr>
            <a:spLocks noGrp="1"/>
          </p:cNvSpPr>
          <p:nvPr>
            <p:ph type="title" hasCustomPrompt="1"/>
          </p:nvPr>
        </p:nvSpPr>
        <p:spPr>
          <a:xfrm>
            <a:off x="432000" y="1440000"/>
            <a:ext cx="9312000" cy="1584000"/>
          </a:xfrm>
        </p:spPr>
        <p:txBody>
          <a:bodyPr>
            <a:noAutofit/>
          </a:bodyPr>
          <a:lstStyle>
            <a:lvl1pPr>
              <a:defRPr sz="2400" b="0" cap="none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Trennfolie mit Bild / Kapitelangabe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de-DE" noProof="0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19F62-3C35-4EBF-B553-9C24DFA2577E}" type="datetime1">
              <a:rPr lang="de-DE" smtClean="0"/>
              <a:pPr/>
              <a:t>15.04.2019</a:t>
            </a:fld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6DB8AA-803C-49D2-90AA-1140CE72DCD7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Titel der Präsentation / Name des Redners</a:t>
            </a:r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_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edienplatzhalter 8"/>
          <p:cNvSpPr>
            <a:spLocks noGrp="1"/>
          </p:cNvSpPr>
          <p:nvPr>
            <p:ph type="media" sz="quarter" idx="13"/>
          </p:nvPr>
        </p:nvSpPr>
        <p:spPr>
          <a:xfrm>
            <a:off x="432000" y="1512000"/>
            <a:ext cx="11232000" cy="4842000"/>
          </a:xfrm>
        </p:spPr>
        <p:txBody>
          <a:bodyPr>
            <a:normAutofit/>
          </a:bodyPr>
          <a:lstStyle>
            <a:lvl1pPr>
              <a:buFontTx/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icon to add media</a:t>
            </a:r>
            <a:endParaRPr lang="de-DE" noProof="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A0F9D-1261-F14B-AD81-863F9B0AB74B}" type="datetime1">
              <a:rPr lang="en-GB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dirty="0">
              <a:solidFill>
                <a:srgbClr val="999999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B9908-BFE8-6E4C-9C5D-EDE73EB89621}" type="slidenum">
              <a:rPr lang="en-US" altLang="en-US">
                <a:solidFill>
                  <a:srgbClr val="999999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07942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 userDrawn="1"/>
        </p:nvGrpSpPr>
        <p:grpSpPr bwMode="auto">
          <a:xfrm>
            <a:off x="334436" y="905660"/>
            <a:ext cx="11523133" cy="5366209"/>
            <a:chOff x="158" y="571"/>
            <a:chExt cx="5444" cy="3380"/>
          </a:xfrm>
        </p:grpSpPr>
        <p:sp>
          <p:nvSpPr>
            <p:cNvPr id="4" name="Rectangle 9"/>
            <p:cNvSpPr>
              <a:spLocks noChangeArrowheads="1"/>
            </p:cNvSpPr>
            <p:nvPr userDrawn="1"/>
          </p:nvSpPr>
          <p:spPr bwMode="auto">
            <a:xfrm>
              <a:off x="158" y="571"/>
              <a:ext cx="5443" cy="1679"/>
            </a:xfrm>
            <a:prstGeom prst="rect">
              <a:avLst/>
            </a:prstGeom>
            <a:solidFill>
              <a:srgbClr val="569BB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914103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CH" altLang="de-DE" sz="1600">
                <a:solidFill>
                  <a:srgbClr val="000000"/>
                </a:solidFill>
              </a:endParaRPr>
            </a:p>
          </p:txBody>
        </p:sp>
        <p:sp>
          <p:nvSpPr>
            <p:cNvPr id="5" name="Rectangle 2"/>
            <p:cNvSpPr>
              <a:spLocks noChangeArrowheads="1"/>
            </p:cNvSpPr>
            <p:nvPr userDrawn="1"/>
          </p:nvSpPr>
          <p:spPr bwMode="auto">
            <a:xfrm>
              <a:off x="158" y="3430"/>
              <a:ext cx="5444" cy="521"/>
            </a:xfrm>
            <a:prstGeom prst="rect">
              <a:avLst/>
            </a:prstGeom>
            <a:solidFill>
              <a:srgbClr val="AFBC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103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de-DE" sz="1600">
                <a:solidFill>
                  <a:srgbClr val="569BBE"/>
                </a:solidFill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158" y="2320"/>
              <a:ext cx="5444" cy="1042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103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de-DE" sz="1600">
                <a:solidFill>
                  <a:srgbClr val="569BBE"/>
                </a:solidFill>
              </a:endParaRPr>
            </a:p>
          </p:txBody>
        </p:sp>
      </p:grp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745138" y="5950235"/>
            <a:ext cx="20023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914103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400" b="1">
                <a:solidFill>
                  <a:srgbClr val="FFFFFF"/>
                </a:solidFill>
              </a:rPr>
              <a:t>www.issa.int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24422" y="907776"/>
            <a:ext cx="8832849" cy="2666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10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de-DE" sz="2399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 userDrawn="1"/>
        </p:nvSpPr>
        <p:spPr bwMode="auto">
          <a:xfrm>
            <a:off x="8297337" y="105806"/>
            <a:ext cx="356023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91410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dirty="0">
                <a:solidFill>
                  <a:srgbClr val="AFBC22"/>
                </a:solidFill>
              </a:rPr>
              <a:t>Promoting excellence</a:t>
            </a:r>
          </a:p>
          <a:p>
            <a:pPr algn="r" defTabSz="91410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1100" b="1" dirty="0">
                <a:solidFill>
                  <a:srgbClr val="AFBC22"/>
                </a:solidFill>
              </a:rPr>
              <a:t>in </a:t>
            </a:r>
            <a:r>
              <a:rPr lang="de-CH" sz="1100" b="1" dirty="0" err="1">
                <a:solidFill>
                  <a:srgbClr val="AFBC22"/>
                </a:solidFill>
              </a:rPr>
              <a:t>social</a:t>
            </a:r>
            <a:r>
              <a:rPr lang="de-CH" sz="1100" b="1" dirty="0">
                <a:solidFill>
                  <a:srgbClr val="AFBC22"/>
                </a:solidFill>
              </a:rPr>
              <a:t> </a:t>
            </a:r>
            <a:r>
              <a:rPr lang="de-CH" sz="1100" b="1" dirty="0" err="1">
                <a:solidFill>
                  <a:srgbClr val="AFBC22"/>
                </a:solidFill>
              </a:rPr>
              <a:t>security</a:t>
            </a:r>
            <a:endParaRPr lang="en-GB" sz="1100" b="1" dirty="0">
              <a:solidFill>
                <a:srgbClr val="AFBC22"/>
              </a:solidFill>
            </a:endParaRPr>
          </a:p>
        </p:txBody>
      </p:sp>
      <p:pic>
        <p:nvPicPr>
          <p:cNvPr id="10" name="Picture 4" descr="ISSA_logo_transparen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5" y="165050"/>
            <a:ext cx="1663700" cy="634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652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334436" y="908342"/>
            <a:ext cx="11523133" cy="2665413"/>
          </a:xfrm>
          <a:extLst>
            <a:ext uri="{909E8E84-426E-40DD-AFC4-6F175D3DCCD1}">
              <a14:hiddenFill xmlns:a14="http://schemas.microsoft.com/office/drawing/2010/main">
                <a:solidFill>
                  <a:srgbClr val="569BBE"/>
                </a:solidFill>
              </a14:hiddenFill>
            </a:ext>
          </a:extLst>
        </p:spPr>
        <p:txBody>
          <a:bodyPr/>
          <a:lstStyle>
            <a:lvl1pPr algn="r">
              <a:defRPr sz="2599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0716486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02DC32AF-B853-4AA7-888E-D3FD2E0D4795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4BB1570C-CEEA-4F2D-9D04-422833B20F5E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78445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8"/>
          </a:xfrm>
        </p:spPr>
        <p:txBody>
          <a:bodyPr anchor="b"/>
          <a:lstStyle>
            <a:lvl1pPr marL="0" indent="0">
              <a:buNone/>
              <a:defRPr sz="1999"/>
            </a:lvl1pPr>
            <a:lvl2pPr marL="457052" indent="0">
              <a:buNone/>
              <a:defRPr sz="1799"/>
            </a:lvl2pPr>
            <a:lvl3pPr marL="914103" indent="0">
              <a:buNone/>
              <a:defRPr sz="1600"/>
            </a:lvl3pPr>
            <a:lvl4pPr marL="1371155" indent="0">
              <a:buNone/>
              <a:defRPr sz="1400"/>
            </a:lvl4pPr>
            <a:lvl5pPr marL="1828205" indent="0">
              <a:buNone/>
              <a:defRPr sz="1400"/>
            </a:lvl5pPr>
            <a:lvl6pPr marL="2285257" indent="0">
              <a:buNone/>
              <a:defRPr sz="1400"/>
            </a:lvl6pPr>
            <a:lvl7pPr marL="2742308" indent="0">
              <a:buNone/>
              <a:defRPr sz="1400"/>
            </a:lvl7pPr>
            <a:lvl8pPr marL="3199360" indent="0">
              <a:buNone/>
              <a:defRPr sz="1400"/>
            </a:lvl8pPr>
            <a:lvl9pPr marL="365641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992A3B47-04FB-43A5-8E21-DB6DDB354745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BC09DF38-EB85-46BA-BC17-946BFFEFA9D2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85864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7158" y="1844681"/>
            <a:ext cx="4923367" cy="3883025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3738" y="1844681"/>
            <a:ext cx="4923367" cy="3883025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19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B5AED94C-79FB-4DB0-9798-B45A7FD9AAA5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4D086249-6774-4C5B-A225-F32E5352342F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64656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52" indent="0">
              <a:buNone/>
              <a:defRPr sz="1999" b="1"/>
            </a:lvl2pPr>
            <a:lvl3pPr marL="914103" indent="0">
              <a:buNone/>
              <a:defRPr sz="1799" b="1"/>
            </a:lvl3pPr>
            <a:lvl4pPr marL="1371155" indent="0">
              <a:buNone/>
              <a:defRPr sz="1600" b="1"/>
            </a:lvl4pPr>
            <a:lvl5pPr marL="1828205" indent="0">
              <a:buNone/>
              <a:defRPr sz="1600" b="1"/>
            </a:lvl5pPr>
            <a:lvl6pPr marL="2285257" indent="0">
              <a:buNone/>
              <a:defRPr sz="1600" b="1"/>
            </a:lvl6pPr>
            <a:lvl7pPr marL="2742308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81" y="1535112"/>
            <a:ext cx="5389033" cy="639763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52" indent="0">
              <a:buNone/>
              <a:defRPr sz="1999" b="1"/>
            </a:lvl2pPr>
            <a:lvl3pPr marL="914103" indent="0">
              <a:buNone/>
              <a:defRPr sz="1799" b="1"/>
            </a:lvl3pPr>
            <a:lvl4pPr marL="1371155" indent="0">
              <a:buNone/>
              <a:defRPr sz="1600" b="1"/>
            </a:lvl4pPr>
            <a:lvl5pPr marL="1828205" indent="0">
              <a:buNone/>
              <a:defRPr sz="1600" b="1"/>
            </a:lvl5pPr>
            <a:lvl6pPr marL="2285257" indent="0">
              <a:buNone/>
              <a:defRPr sz="1600" b="1"/>
            </a:lvl6pPr>
            <a:lvl7pPr marL="2742308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1" y="2174877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8B432781-1A20-4B24-994E-D51364FB8BE7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3C368FD8-BDF6-496B-9BE5-6DB28FB315B5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40982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B833911E-7749-45D7-9CB8-DF715CF3C6D8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1B05B3B1-B998-4DB3-A52C-7A77D1E21293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9544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0" y="-3"/>
            <a:ext cx="12192000" cy="3888000"/>
          </a:xfrm>
          <a:prstGeom prst="rect">
            <a:avLst/>
          </a:prstGeom>
          <a:solidFill>
            <a:srgbClr val="295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00" y="4068000"/>
            <a:ext cx="8424000" cy="86400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60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8000" y="5040000"/>
            <a:ext cx="8424000" cy="900000"/>
          </a:xfrm>
        </p:spPr>
        <p:txBody>
          <a:bodyPr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Datum: TT.MM.JJJJ</a:t>
            </a:r>
            <a:br>
              <a:rPr lang="de-DE" dirty="0"/>
            </a:br>
            <a:r>
              <a:rPr lang="de-DE" dirty="0"/>
              <a:t>Name des Redners</a:t>
            </a:r>
            <a:endParaRPr lang="en-US" dirty="0"/>
          </a:p>
        </p:txBody>
      </p:sp>
      <p:pic>
        <p:nvPicPr>
          <p:cNvPr id="10" name="Bild 7" descr="VZ_Ringe_RGB_600px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33"/>
          <a:stretch/>
        </p:blipFill>
        <p:spPr>
          <a:xfrm>
            <a:off x="5880457" y="439523"/>
            <a:ext cx="6308528" cy="3008948"/>
          </a:xfrm>
          <a:prstGeom prst="rect">
            <a:avLst/>
          </a:prstGeom>
        </p:spPr>
      </p:pic>
      <p:pic>
        <p:nvPicPr>
          <p:cNvPr id="13" name="Bild 4" descr="ISS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000" y="6174000"/>
            <a:ext cx="1272856" cy="486000"/>
          </a:xfrm>
          <a:prstGeom prst="rect">
            <a:avLst/>
          </a:prstGeom>
        </p:spPr>
      </p:pic>
      <p:pic>
        <p:nvPicPr>
          <p:cNvPr id="8" name="Grafi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44" y="6235200"/>
            <a:ext cx="1963264" cy="42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3CF6E4B2-779F-4BAF-B0E1-548BF58BDB08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390A7CE7-3452-45EE-A6C3-B75A1904D480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1384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26" y="273341"/>
            <a:ext cx="4011084" cy="1162051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2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2" indent="0">
              <a:buNone/>
              <a:defRPr sz="1200"/>
            </a:lvl2pPr>
            <a:lvl3pPr marL="914103" indent="0">
              <a:buNone/>
              <a:defRPr sz="1000"/>
            </a:lvl3pPr>
            <a:lvl4pPr marL="1371155" indent="0">
              <a:buNone/>
              <a:defRPr sz="900"/>
            </a:lvl4pPr>
            <a:lvl5pPr marL="1828205" indent="0">
              <a:buNone/>
              <a:defRPr sz="900"/>
            </a:lvl5pPr>
            <a:lvl6pPr marL="2285257" indent="0">
              <a:buNone/>
              <a:defRPr sz="900"/>
            </a:lvl6pPr>
            <a:lvl7pPr marL="2742308" indent="0">
              <a:buNone/>
              <a:defRPr sz="900"/>
            </a:lvl7pPr>
            <a:lvl8pPr marL="3199360" indent="0">
              <a:buNone/>
              <a:defRPr sz="900"/>
            </a:lvl8pPr>
            <a:lvl9pPr marL="365641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AB3B2749-F533-41F8-8CF6-38E422B8687E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80C65D8A-6471-4DCB-B00E-98C4337A76F8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69704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1999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9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052" indent="0">
              <a:buNone/>
              <a:defRPr sz="2799"/>
            </a:lvl2pPr>
            <a:lvl3pPr marL="914103" indent="0">
              <a:buNone/>
              <a:defRPr sz="2399"/>
            </a:lvl3pPr>
            <a:lvl4pPr marL="1371155" indent="0">
              <a:buNone/>
              <a:defRPr sz="1999"/>
            </a:lvl4pPr>
            <a:lvl5pPr marL="1828205" indent="0">
              <a:buNone/>
              <a:defRPr sz="1999"/>
            </a:lvl5pPr>
            <a:lvl6pPr marL="2285257" indent="0">
              <a:buNone/>
              <a:defRPr sz="1999"/>
            </a:lvl6pPr>
            <a:lvl7pPr marL="2742308" indent="0">
              <a:buNone/>
              <a:defRPr sz="1999"/>
            </a:lvl7pPr>
            <a:lvl8pPr marL="3199360" indent="0">
              <a:buNone/>
              <a:defRPr sz="1999"/>
            </a:lvl8pPr>
            <a:lvl9pPr marL="3656411" indent="0">
              <a:buNone/>
              <a:defRPr sz="1999"/>
            </a:lvl9pPr>
          </a:lstStyle>
          <a:p>
            <a:pPr lvl="0"/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52" indent="0">
              <a:buNone/>
              <a:defRPr sz="1200"/>
            </a:lvl2pPr>
            <a:lvl3pPr marL="914103" indent="0">
              <a:buNone/>
              <a:defRPr sz="1000"/>
            </a:lvl3pPr>
            <a:lvl4pPr marL="1371155" indent="0">
              <a:buNone/>
              <a:defRPr sz="900"/>
            </a:lvl4pPr>
            <a:lvl5pPr marL="1828205" indent="0">
              <a:buNone/>
              <a:defRPr sz="900"/>
            </a:lvl5pPr>
            <a:lvl6pPr marL="2285257" indent="0">
              <a:buNone/>
              <a:defRPr sz="900"/>
            </a:lvl6pPr>
            <a:lvl7pPr marL="2742308" indent="0">
              <a:buNone/>
              <a:defRPr sz="900"/>
            </a:lvl7pPr>
            <a:lvl8pPr marL="3199360" indent="0">
              <a:buNone/>
              <a:defRPr sz="900"/>
            </a:lvl8pPr>
            <a:lvl9pPr marL="365641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11243451-0627-4C40-A3DB-D55B24FD0F64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C84AEBB2-6FA4-43B1-BF7A-6651A7DCB244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4798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B2A6FBDE-A3EE-4E69-9EC0-8A19DC89340D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EA51FAB8-5E94-4CF4-A549-F6D04135CF2A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315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3299" y="712788"/>
            <a:ext cx="2527300" cy="501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7152" y="712788"/>
            <a:ext cx="7382933" cy="5014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3C0B04C0-B75D-4B65-952F-30C6D10B9A9E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03F837A6-B281-4B11-A599-B022D4CB8FF6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23275"/>
      </p:ext>
    </p:extLst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 userDrawn="1"/>
        </p:nvGrpSpPr>
        <p:grpSpPr bwMode="auto">
          <a:xfrm>
            <a:off x="334436" y="905936"/>
            <a:ext cx="11523133" cy="5365750"/>
            <a:chOff x="158" y="571"/>
            <a:chExt cx="5444" cy="3380"/>
          </a:xfrm>
        </p:grpSpPr>
        <p:sp>
          <p:nvSpPr>
            <p:cNvPr id="4" name="Rectangle 9"/>
            <p:cNvSpPr>
              <a:spLocks noChangeArrowheads="1"/>
            </p:cNvSpPr>
            <p:nvPr userDrawn="1"/>
          </p:nvSpPr>
          <p:spPr bwMode="auto">
            <a:xfrm>
              <a:off x="158" y="571"/>
              <a:ext cx="5443" cy="1680"/>
            </a:xfrm>
            <a:prstGeom prst="rect">
              <a:avLst/>
            </a:prstGeom>
            <a:solidFill>
              <a:srgbClr val="569BB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600">
                <a:solidFill>
                  <a:srgbClr val="000000"/>
                </a:solidFill>
              </a:endParaRPr>
            </a:p>
          </p:txBody>
        </p:sp>
        <p:sp>
          <p:nvSpPr>
            <p:cNvPr id="5" name="Rectangle 2"/>
            <p:cNvSpPr>
              <a:spLocks noChangeArrowheads="1"/>
            </p:cNvSpPr>
            <p:nvPr userDrawn="1"/>
          </p:nvSpPr>
          <p:spPr bwMode="auto">
            <a:xfrm>
              <a:off x="158" y="3430"/>
              <a:ext cx="5444" cy="521"/>
            </a:xfrm>
            <a:prstGeom prst="rect">
              <a:avLst/>
            </a:prstGeom>
            <a:solidFill>
              <a:srgbClr val="AFBC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en-US" sz="1600">
                <a:solidFill>
                  <a:srgbClr val="569BBE"/>
                </a:solidFill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 userDrawn="1"/>
          </p:nvSpPr>
          <p:spPr bwMode="auto">
            <a:xfrm>
              <a:off x="158" y="2319"/>
              <a:ext cx="5444" cy="1043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en-US" sz="1600">
                <a:solidFill>
                  <a:srgbClr val="569BBE"/>
                </a:solidFill>
              </a:endParaRPr>
            </a:p>
          </p:txBody>
        </p:sp>
      </p:grpSp>
      <p:pic>
        <p:nvPicPr>
          <p:cNvPr id="7" name="Picture 4" descr="ISSA_logo_transparent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3" y="143934"/>
            <a:ext cx="162348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645405" y="162985"/>
            <a:ext cx="4307417" cy="46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199" b="1" dirty="0">
                <a:solidFill>
                  <a:srgbClr val="AFBC22"/>
                </a:solidFill>
              </a:rPr>
              <a:t>Promoting excellence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199" b="1" dirty="0">
                <a:solidFill>
                  <a:srgbClr val="AFBC22"/>
                </a:solidFill>
              </a:rPr>
              <a:t>in social security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745138" y="5882223"/>
            <a:ext cx="200236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sz="1400" b="1" dirty="0">
                <a:solidFill>
                  <a:srgbClr val="FFFFFF"/>
                </a:solidFill>
              </a:rPr>
              <a:t>www.issa.int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24422" y="908055"/>
            <a:ext cx="8832849" cy="266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en-US" sz="2399">
              <a:solidFill>
                <a:srgbClr val="000000"/>
              </a:solidFill>
            </a:endParaRPr>
          </a:p>
        </p:txBody>
      </p:sp>
      <p:sp>
        <p:nvSpPr>
          <p:cNvPr id="57652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334436" y="908055"/>
            <a:ext cx="11523133" cy="2665413"/>
          </a:xfrm>
          <a:extLst>
            <a:ext uri="{909E8E84-426E-40DD-AFC4-6F175D3DCCD1}">
              <a14:hiddenFill xmlns:a14="http://schemas.microsoft.com/office/drawing/2010/main">
                <a:solidFill>
                  <a:srgbClr val="569BBE"/>
                </a:solidFill>
              </a14:hiddenFill>
            </a:ext>
          </a:extLst>
        </p:spPr>
        <p:txBody>
          <a:bodyPr/>
          <a:lstStyle>
            <a:lvl1pPr algn="r">
              <a:defRPr sz="2599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1607004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1ED00-0934-4F90-8C7C-2615067869AA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1716A-5F21-4F9D-94C3-27EFCB39F374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176571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4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52" indent="0">
              <a:buNone/>
              <a:defRPr sz="1799"/>
            </a:lvl2pPr>
            <a:lvl3pPr marL="914103" indent="0">
              <a:buNone/>
              <a:defRPr sz="1600"/>
            </a:lvl3pPr>
            <a:lvl4pPr marL="1371155" indent="0">
              <a:buNone/>
              <a:defRPr sz="1400"/>
            </a:lvl4pPr>
            <a:lvl5pPr marL="1828206" indent="0">
              <a:buNone/>
              <a:defRPr sz="1400"/>
            </a:lvl5pPr>
            <a:lvl6pPr marL="2285257" indent="0">
              <a:buNone/>
              <a:defRPr sz="1400"/>
            </a:lvl6pPr>
            <a:lvl7pPr marL="2742308" indent="0">
              <a:buNone/>
              <a:defRPr sz="1400"/>
            </a:lvl7pPr>
            <a:lvl8pPr marL="3199360" indent="0">
              <a:buNone/>
              <a:defRPr sz="1400"/>
            </a:lvl8pPr>
            <a:lvl9pPr marL="365641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0B1B-2ACE-4A15-B0FD-22F40B235241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ACD1A-F997-4639-B0F8-CBD3CBA4D799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4274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7157" y="1844681"/>
            <a:ext cx="4923367" cy="3883025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3723" y="1844681"/>
            <a:ext cx="4923367" cy="3883025"/>
          </a:xfrm>
        </p:spPr>
        <p:txBody>
          <a:bodyPr/>
          <a:lstStyle>
            <a:lvl1pPr>
              <a:defRPr sz="2799"/>
            </a:lvl1pPr>
            <a:lvl2pPr>
              <a:defRPr sz="2399"/>
            </a:lvl2pPr>
            <a:lvl3pPr>
              <a:defRPr sz="2000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E6731-1A8F-46A0-A831-023A50D5FD8A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A61E5C-EE77-4240-AB85-2F72B27E811C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73384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52" indent="0">
              <a:buNone/>
              <a:defRPr sz="2000" b="1"/>
            </a:lvl2pPr>
            <a:lvl3pPr marL="914103" indent="0">
              <a:buNone/>
              <a:defRPr sz="1799" b="1"/>
            </a:lvl3pPr>
            <a:lvl4pPr marL="1371155" indent="0">
              <a:buNone/>
              <a:defRPr sz="1600" b="1"/>
            </a:lvl4pPr>
            <a:lvl5pPr marL="1828206" indent="0">
              <a:buNone/>
              <a:defRPr sz="1600" b="1"/>
            </a:lvl5pPr>
            <a:lvl6pPr marL="2285257" indent="0">
              <a:buNone/>
              <a:defRPr sz="1600" b="1"/>
            </a:lvl6pPr>
            <a:lvl7pPr marL="2742308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535114"/>
            <a:ext cx="5389033" cy="63976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52" indent="0">
              <a:buNone/>
              <a:defRPr sz="2000" b="1"/>
            </a:lvl2pPr>
            <a:lvl3pPr marL="914103" indent="0">
              <a:buNone/>
              <a:defRPr sz="1799" b="1"/>
            </a:lvl3pPr>
            <a:lvl4pPr marL="1371155" indent="0">
              <a:buNone/>
              <a:defRPr sz="1600" b="1"/>
            </a:lvl4pPr>
            <a:lvl5pPr marL="1828206" indent="0">
              <a:buNone/>
              <a:defRPr sz="1600" b="1"/>
            </a:lvl5pPr>
            <a:lvl6pPr marL="2285257" indent="0">
              <a:buNone/>
              <a:defRPr sz="1600" b="1"/>
            </a:lvl6pPr>
            <a:lvl7pPr marL="2742308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174876"/>
            <a:ext cx="5389033" cy="3951288"/>
          </a:xfrm>
        </p:spPr>
        <p:txBody>
          <a:bodyPr/>
          <a:lstStyle>
            <a:lvl1pPr>
              <a:defRPr sz="2399"/>
            </a:lvl1pPr>
            <a:lvl2pPr>
              <a:defRPr sz="20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2C381-CEC6-4F40-9C55-02CF72D8BA0D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40D6-4633-4F74-8B21-048F53B13A05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4222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0" y="-3"/>
            <a:ext cx="12192000" cy="2592000"/>
          </a:xfrm>
          <a:prstGeom prst="rect">
            <a:avLst/>
          </a:prstGeom>
          <a:solidFill>
            <a:srgbClr val="636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8000" y="4158000"/>
            <a:ext cx="8424000" cy="1148400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Datum: TT.MM.JJJJ</a:t>
            </a:r>
            <a:br>
              <a:rPr lang="de-DE" dirty="0"/>
            </a:br>
            <a:r>
              <a:rPr lang="de-DE" dirty="0"/>
              <a:t>Name des Redners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00" y="2772000"/>
            <a:ext cx="8424000" cy="86400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60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Bild 6" descr="VZ_Ringe_RGB_600px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7" r="-4815"/>
          <a:stretch/>
        </p:blipFill>
        <p:spPr>
          <a:xfrm>
            <a:off x="2" y="307748"/>
            <a:ext cx="4396046" cy="2005965"/>
          </a:xfrm>
          <a:prstGeom prst="rect">
            <a:avLst/>
          </a:prstGeom>
        </p:spPr>
      </p:pic>
      <p:pic>
        <p:nvPicPr>
          <p:cNvPr id="10" name="Bild 4" descr="ISS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000" y="6174000"/>
            <a:ext cx="1272856" cy="486000"/>
          </a:xfrm>
          <a:prstGeom prst="rect">
            <a:avLst/>
          </a:prstGeom>
        </p:spPr>
      </p:pic>
      <p:pic>
        <p:nvPicPr>
          <p:cNvPr id="8" name="Grafi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83" y="6174000"/>
            <a:ext cx="1963264" cy="42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9823E-047A-4053-84E2-186F4DC3104D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452D1-48C3-4C41-9F3F-F8652BF807AF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515775"/>
      </p:ext>
    </p:extLst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8CE0C-6075-4CC1-BDC7-128A4DD58201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29600" y="6540501"/>
            <a:ext cx="3556000" cy="152400"/>
          </a:xfrm>
        </p:spPr>
        <p:txBody>
          <a:bodyPr/>
          <a:lstStyle>
            <a:lvl1pPr>
              <a:defRPr/>
            </a:lvl1pPr>
          </a:lstStyle>
          <a:p>
            <a:fld id="{BDA75750-B4B1-41B9-9005-01B82AB84B14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091678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3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6"/>
            <a:ext cx="6815667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052" indent="0">
              <a:buNone/>
              <a:defRPr sz="1199"/>
            </a:lvl2pPr>
            <a:lvl3pPr marL="914103" indent="0">
              <a:buNone/>
              <a:defRPr sz="1000"/>
            </a:lvl3pPr>
            <a:lvl4pPr marL="1371155" indent="0">
              <a:buNone/>
              <a:defRPr sz="900"/>
            </a:lvl4pPr>
            <a:lvl5pPr marL="1828206" indent="0">
              <a:buNone/>
              <a:defRPr sz="900"/>
            </a:lvl5pPr>
            <a:lvl6pPr marL="2285257" indent="0">
              <a:buNone/>
              <a:defRPr sz="900"/>
            </a:lvl6pPr>
            <a:lvl7pPr marL="2742308" indent="0">
              <a:buNone/>
              <a:defRPr sz="900"/>
            </a:lvl7pPr>
            <a:lvl8pPr marL="3199360" indent="0">
              <a:buNone/>
              <a:defRPr sz="900"/>
            </a:lvl8pPr>
            <a:lvl9pPr marL="365641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AF0E4-AB25-410B-B0F5-3B21EC36D6CF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929F1-FFE5-46AE-B0CB-41834C128430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54226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052" indent="0">
              <a:buNone/>
              <a:defRPr sz="2799"/>
            </a:lvl2pPr>
            <a:lvl3pPr marL="914103" indent="0">
              <a:buNone/>
              <a:defRPr sz="2399"/>
            </a:lvl3pPr>
            <a:lvl4pPr marL="1371155" indent="0">
              <a:buNone/>
              <a:defRPr sz="2000"/>
            </a:lvl4pPr>
            <a:lvl5pPr marL="1828206" indent="0">
              <a:buNone/>
              <a:defRPr sz="2000"/>
            </a:lvl5pPr>
            <a:lvl6pPr marL="2285257" indent="0">
              <a:buNone/>
              <a:defRPr sz="2000"/>
            </a:lvl6pPr>
            <a:lvl7pPr marL="2742308" indent="0">
              <a:buNone/>
              <a:defRPr sz="2000"/>
            </a:lvl7pPr>
            <a:lvl8pPr marL="3199360" indent="0">
              <a:buNone/>
              <a:defRPr sz="2000"/>
            </a:lvl8pPr>
            <a:lvl9pPr marL="3656411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52" indent="0">
              <a:buNone/>
              <a:defRPr sz="1199"/>
            </a:lvl2pPr>
            <a:lvl3pPr marL="914103" indent="0">
              <a:buNone/>
              <a:defRPr sz="1000"/>
            </a:lvl3pPr>
            <a:lvl4pPr marL="1371155" indent="0">
              <a:buNone/>
              <a:defRPr sz="900"/>
            </a:lvl4pPr>
            <a:lvl5pPr marL="1828206" indent="0">
              <a:buNone/>
              <a:defRPr sz="900"/>
            </a:lvl5pPr>
            <a:lvl6pPr marL="2285257" indent="0">
              <a:buNone/>
              <a:defRPr sz="900"/>
            </a:lvl6pPr>
            <a:lvl7pPr marL="2742308" indent="0">
              <a:buNone/>
              <a:defRPr sz="900"/>
            </a:lvl7pPr>
            <a:lvl8pPr marL="3199360" indent="0">
              <a:buNone/>
              <a:defRPr sz="900"/>
            </a:lvl8pPr>
            <a:lvl9pPr marL="365641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CA0DF-4D65-4089-BBE1-02477870A9C7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6BEF0-7EB1-477B-A307-91B32E1E62B1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02408"/>
      </p:ext>
    </p:extLst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41959-A3AC-43E3-AD22-F3F49444A8BA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CD6B25-50D4-4471-BDE3-7E13A5B9C83C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61208"/>
      </p:ext>
    </p:extLst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3287" y="712788"/>
            <a:ext cx="2527300" cy="501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7152" y="712788"/>
            <a:ext cx="7382933" cy="5014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673D-6158-4276-BBCD-CFC915BF24AE}" type="datetime1">
              <a:rPr lang="en-GB" altLang="en-US">
                <a:solidFill>
                  <a:srgbClr val="999999"/>
                </a:solidFill>
              </a:rPr>
              <a:pPr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BFDE4-F19D-4E44-B054-37B945C32A10}" type="slidenum">
              <a:rPr lang="en-US" altLang="en-US">
                <a:solidFill>
                  <a:srgbClr val="999999"/>
                </a:solidFill>
              </a:rPr>
              <a:pPr/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27385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0" y="-6"/>
            <a:ext cx="12192000" cy="685800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8000" y="5040000"/>
            <a:ext cx="8424000" cy="900000"/>
          </a:xfrm>
        </p:spPr>
        <p:txBody>
          <a:bodyPr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Datum: TT.MM.JJJJ</a:t>
            </a:r>
            <a:br>
              <a:rPr lang="de-DE" dirty="0"/>
            </a:br>
            <a:r>
              <a:rPr lang="de-DE" dirty="0"/>
              <a:t>Name des Redners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00" y="4068000"/>
            <a:ext cx="8424000" cy="86400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60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595" y="6208068"/>
            <a:ext cx="1264356" cy="422910"/>
          </a:xfrm>
          <a:prstGeom prst="rect">
            <a:avLst/>
          </a:prstGeom>
        </p:spPr>
      </p:pic>
      <p:pic>
        <p:nvPicPr>
          <p:cNvPr id="10" name="Bild 7" descr="VZ_Ringe_RGB_600px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33"/>
          <a:stretch/>
        </p:blipFill>
        <p:spPr>
          <a:xfrm>
            <a:off x="5880457" y="538980"/>
            <a:ext cx="6308528" cy="3008948"/>
          </a:xfrm>
          <a:prstGeom prst="rect">
            <a:avLst/>
          </a:prstGeom>
        </p:spPr>
      </p:pic>
      <p:pic>
        <p:nvPicPr>
          <p:cNvPr id="11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00" y="6208068"/>
            <a:ext cx="1954530" cy="42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0" y="-6"/>
            <a:ext cx="12192000" cy="6858006"/>
          </a:xfrm>
          <a:prstGeom prst="rect">
            <a:avLst/>
          </a:prstGeom>
          <a:solidFill>
            <a:srgbClr val="2956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9" name="Bild 8" descr="VZ_Ringe_RGB_600px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7" r="-4815"/>
          <a:stretch/>
        </p:blipFill>
        <p:spPr>
          <a:xfrm>
            <a:off x="1" y="360000"/>
            <a:ext cx="4396046" cy="2005965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2628" y="6168879"/>
            <a:ext cx="1246823" cy="485775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8000" y="4680000"/>
            <a:ext cx="8424000" cy="900000"/>
          </a:xfrm>
        </p:spPr>
        <p:txBody>
          <a:bodyPr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Datum: TT.MM.JJJJ</a:t>
            </a:r>
            <a:br>
              <a:rPr lang="de-DE" dirty="0"/>
            </a:br>
            <a:r>
              <a:rPr lang="de-DE" dirty="0"/>
              <a:t>Name des Redners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408000" y="3708000"/>
            <a:ext cx="8424000" cy="864000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6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68" y="6257621"/>
            <a:ext cx="1954530" cy="42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4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0" y="-6"/>
            <a:ext cx="12192000" cy="685800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00" y="4068000"/>
            <a:ext cx="8424000" cy="864000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2600" cap="none" baseline="0">
                <a:solidFill>
                  <a:srgbClr val="4040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8000" y="5040000"/>
            <a:ext cx="8424000" cy="1148400"/>
          </a:xfrm>
        </p:spPr>
        <p:txBody>
          <a:bodyPr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>
                <a:solidFill>
                  <a:srgbClr val="40404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Datum: TT.MM.JJJJ</a:t>
            </a:r>
            <a:br>
              <a:rPr lang="de-DE" dirty="0"/>
            </a:br>
            <a:r>
              <a:rPr lang="de-DE" dirty="0"/>
              <a:t>Name des Redners</a:t>
            </a:r>
            <a:endParaRPr lang="en-US" dirty="0"/>
          </a:p>
        </p:txBody>
      </p:sp>
      <p:pic>
        <p:nvPicPr>
          <p:cNvPr id="5" name="Bild 4" descr="ISS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000" y="6174000"/>
            <a:ext cx="1272856" cy="486000"/>
          </a:xfrm>
          <a:prstGeom prst="rect">
            <a:avLst/>
          </a:prstGeom>
        </p:spPr>
      </p:pic>
      <p:pic>
        <p:nvPicPr>
          <p:cNvPr id="6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25" y="6256800"/>
            <a:ext cx="1963264" cy="424800"/>
          </a:xfrm>
          <a:prstGeom prst="rect">
            <a:avLst/>
          </a:prstGeom>
        </p:spPr>
      </p:pic>
      <p:pic>
        <p:nvPicPr>
          <p:cNvPr id="8" name="Bild 7" descr="VZ_Ringe_RGB_600px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33"/>
          <a:stretch/>
        </p:blipFill>
        <p:spPr>
          <a:xfrm>
            <a:off x="5880457" y="538980"/>
            <a:ext cx="6308528" cy="30089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70000" indent="-270000">
              <a:buFont typeface="+mj-lt"/>
              <a:buAutoNum type="arabicPeriod"/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188F-7514-4A3D-B8F2-517A225CB517}" type="datetime1">
              <a:rPr lang="de-DE" noProof="0" smtClean="0"/>
              <a:pPr/>
              <a:t>15.04.2019</a:t>
            </a:fld>
            <a:endParaRPr lang="de-DE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Titel der Präsentation / Name des Redners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3C8B4-F673-4E46-8EDF-A650A38F2A30}" type="datetime1">
              <a:rPr lang="de-DE" noProof="0" smtClean="0"/>
              <a:pPr/>
              <a:t>15.04.2019</a:t>
            </a:fld>
            <a:endParaRPr lang="de-DE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909C6-CC71-4962-A18E-AF0515723D95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noProof="0"/>
              <a:t>Titel der Präsentation / Name des Redners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" y="1276352"/>
            <a:ext cx="12189884" cy="558165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2000" y="252000"/>
            <a:ext cx="9120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440000"/>
            <a:ext cx="11232000" cy="484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0046401" y="6466909"/>
            <a:ext cx="1111251" cy="27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fld id="{E7F7789E-1E4E-4BC8-BA70-403C31EE4444}" type="datetime1">
              <a:rPr lang="de-DE" smtClean="0"/>
              <a:pPr/>
              <a:t>15.04.2019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558402" y="6466909"/>
            <a:ext cx="4406900" cy="27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808080"/>
                </a:solidFill>
              </a:defRPr>
            </a:lvl1pPr>
          </a:lstStyle>
          <a:p>
            <a:r>
              <a:rPr lang="de-DE"/>
              <a:t>Titel der Präsentation / Name des Redners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83200" y="6466909"/>
            <a:ext cx="590237" cy="27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1">
                <a:solidFill>
                  <a:srgbClr val="808080"/>
                </a:solidFill>
              </a:defRPr>
            </a:lvl1pPr>
          </a:lstStyle>
          <a:p>
            <a:fld id="{D56DB8AA-803C-49D2-90AA-1140CE72DCD7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952" y="252000"/>
            <a:ext cx="1963264" cy="42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5" r:id="rId2"/>
    <p:sldLayoutId id="2147483746" r:id="rId3"/>
    <p:sldLayoutId id="2147483747" r:id="rId4"/>
    <p:sldLayoutId id="2147483754" r:id="rId5"/>
    <p:sldLayoutId id="2147483755" r:id="rId6"/>
    <p:sldLayoutId id="2147483748" r:id="rId7"/>
    <p:sldLayoutId id="2147483751" r:id="rId8"/>
    <p:sldLayoutId id="2147483752" r:id="rId9"/>
    <p:sldLayoutId id="2147483753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43" r:id="rId18"/>
    <p:sldLayoutId id="2147483756" r:id="rId19"/>
    <p:sldLayoutId id="2147483723" r:id="rId20"/>
    <p:sldLayoutId id="2147483724" r:id="rId21"/>
    <p:sldLayoutId id="2147483725" r:id="rId22"/>
    <p:sldLayoutId id="2147483769" r:id="rId2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620000" indent="-270000" algn="l" defTabSz="914400" rtl="0" eaLnBrk="1" latinLnBrk="0" hangingPunct="1">
        <a:lnSpc>
          <a:spcPct val="120000"/>
        </a:lnSpc>
        <a:spcBef>
          <a:spcPts val="1200"/>
        </a:spcBef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90000" indent="-270000" algn="l" defTabSz="914400" rtl="0" eaLnBrk="1" latinLnBrk="0" hangingPunct="1">
        <a:lnSpc>
          <a:spcPct val="120000"/>
        </a:lnSpc>
        <a:spcBef>
          <a:spcPts val="1200"/>
        </a:spcBef>
        <a:buFont typeface="Wingdings" pitchFamily="2" charset="2"/>
        <a:buChar char="§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160000" indent="-270000" algn="l" defTabSz="914400" rtl="0" eaLnBrk="1" latinLnBrk="0" hangingPunct="1">
        <a:lnSpc>
          <a:spcPct val="120000"/>
        </a:lnSpc>
        <a:spcBef>
          <a:spcPts val="1200"/>
        </a:spcBef>
        <a:buFont typeface="Wingdings" pitchFamily="2" charset="2"/>
        <a:buChar char="§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430000" indent="-270000" algn="l" defTabSz="914400" rtl="0" eaLnBrk="1" latinLnBrk="0" hangingPunct="1">
        <a:lnSpc>
          <a:spcPct val="120000"/>
        </a:lnSpc>
        <a:spcBef>
          <a:spcPts val="1200"/>
        </a:spcBef>
        <a:buFont typeface="Wingdings" pitchFamily="2" charset="2"/>
        <a:buChar char="§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546950"/>
            <a:ext cx="2540000" cy="152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999999"/>
                </a:solidFill>
                <a:latin typeface="Arial" charset="0"/>
                <a:cs typeface="+mn-cs"/>
              </a:defRPr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C3D12C69-8EA0-4D00-8F29-44A34CAA70C9}" type="datetime1">
              <a:rPr lang="en-GB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384" y="6546951"/>
            <a:ext cx="3556000" cy="31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99999"/>
                </a:solidFill>
              </a:defRPr>
            </a:lvl1pPr>
          </a:lstStyle>
          <a:p>
            <a:pPr defTabSz="914103" fontAlgn="base">
              <a:spcBef>
                <a:spcPct val="0"/>
              </a:spcBef>
              <a:spcAft>
                <a:spcPct val="0"/>
              </a:spcAft>
              <a:defRPr/>
            </a:pPr>
            <a:fld id="{9BD3956A-72C9-4910-80FA-67A3156C8531}" type="slidenum">
              <a:rPr lang="en-US" smtClean="0"/>
              <a:pPr defTabSz="91410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125724"/>
            <a:ext cx="10049933" cy="844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Master title style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13898"/>
            <a:ext cx="10049933" cy="388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 Click to edit Master text styles</a:t>
            </a:r>
          </a:p>
          <a:p>
            <a:pPr lvl="1"/>
            <a:r>
              <a:rPr lang="en-GB" altLang="de-DE"/>
              <a:t>Second level</a:t>
            </a:r>
          </a:p>
          <a:p>
            <a:pPr lvl="2"/>
            <a:r>
              <a:rPr lang="en-GB" altLang="de-DE"/>
              <a:t>Third level</a:t>
            </a:r>
          </a:p>
          <a:p>
            <a:pPr lvl="3"/>
            <a:r>
              <a:rPr lang="en-GB" altLang="de-DE"/>
              <a:t>Fourth level</a:t>
            </a:r>
          </a:p>
          <a:p>
            <a:pPr lvl="4"/>
            <a:r>
              <a:rPr lang="en-GB" altLang="de-DE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740651" y="162938"/>
            <a:ext cx="43074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91410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dirty="0">
                <a:solidFill>
                  <a:srgbClr val="AFBC22"/>
                </a:solidFill>
              </a:rPr>
              <a:t>Promoting excellence</a:t>
            </a:r>
          </a:p>
          <a:p>
            <a:pPr algn="r" defTabSz="914103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1100" b="1" dirty="0">
                <a:solidFill>
                  <a:srgbClr val="AFBC22"/>
                </a:solidFill>
              </a:rPr>
              <a:t>in </a:t>
            </a:r>
            <a:r>
              <a:rPr lang="de-CH" sz="1100" b="1" dirty="0" err="1">
                <a:solidFill>
                  <a:srgbClr val="AFBC22"/>
                </a:solidFill>
              </a:rPr>
              <a:t>social</a:t>
            </a:r>
            <a:r>
              <a:rPr lang="de-CH" sz="1100" b="1" dirty="0">
                <a:solidFill>
                  <a:srgbClr val="AFBC22"/>
                </a:solidFill>
              </a:rPr>
              <a:t> </a:t>
            </a:r>
            <a:r>
              <a:rPr lang="de-CH" sz="1100" b="1" dirty="0" err="1">
                <a:solidFill>
                  <a:srgbClr val="AFBC22"/>
                </a:solidFill>
              </a:rPr>
              <a:t>security</a:t>
            </a:r>
            <a:endParaRPr lang="en-GB" sz="1100" b="1" dirty="0">
              <a:solidFill>
                <a:srgbClr val="AFBC22"/>
              </a:solidFill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994400" y="6521558"/>
            <a:ext cx="1524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103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000" b="1" dirty="0">
                <a:solidFill>
                  <a:srgbClr val="569BBE"/>
                </a:solidFill>
              </a:rPr>
              <a:t>www.issa.int</a:t>
            </a:r>
          </a:p>
        </p:txBody>
      </p:sp>
      <p:pic>
        <p:nvPicPr>
          <p:cNvPr id="22536" name="Picture 4" descr="ISSA_logo_transparent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22" y="262387"/>
            <a:ext cx="1661583" cy="6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7" name="Group 3"/>
          <p:cNvGrpSpPr>
            <a:grpSpLocks/>
          </p:cNvGrpSpPr>
          <p:nvPr userDrawn="1"/>
        </p:nvGrpSpPr>
        <p:grpSpPr bwMode="auto">
          <a:xfrm>
            <a:off x="11567584" y="5019185"/>
            <a:ext cx="304800" cy="1072820"/>
            <a:chOff x="8675688" y="5287963"/>
            <a:chExt cx="228600" cy="804862"/>
          </a:xfrm>
        </p:grpSpPr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>
              <a:off x="8675688" y="5287963"/>
              <a:ext cx="228600" cy="228600"/>
            </a:xfrm>
            <a:prstGeom prst="rect">
              <a:avLst/>
            </a:prstGeom>
            <a:solidFill>
              <a:srgbClr val="569BB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103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de-DE" sz="1600">
                <a:solidFill>
                  <a:srgbClr val="569BBE"/>
                </a:solidFill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 userDrawn="1"/>
          </p:nvSpPr>
          <p:spPr bwMode="auto">
            <a:xfrm>
              <a:off x="8675688" y="5864225"/>
              <a:ext cx="228600" cy="228600"/>
            </a:xfrm>
            <a:prstGeom prst="rect">
              <a:avLst/>
            </a:prstGeom>
            <a:solidFill>
              <a:srgbClr val="AFBC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103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de-DE" sz="1600">
                <a:solidFill>
                  <a:srgbClr val="569BBE"/>
                </a:solidFill>
              </a:endParaRPr>
            </a:p>
          </p:txBody>
        </p:sp>
        <p:sp>
          <p:nvSpPr>
            <p:cNvPr id="23" name="Rectangle 11"/>
            <p:cNvSpPr>
              <a:spLocks noChangeArrowheads="1"/>
            </p:cNvSpPr>
            <p:nvPr userDrawn="1"/>
          </p:nvSpPr>
          <p:spPr bwMode="auto">
            <a:xfrm>
              <a:off x="8675688" y="5576888"/>
              <a:ext cx="228600" cy="228600"/>
            </a:xfrm>
            <a:prstGeom prst="rect">
              <a:avLst/>
            </a:prstGeom>
            <a:solidFill>
              <a:srgbClr val="807F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914103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altLang="de-DE" sz="1600">
                <a:solidFill>
                  <a:srgbClr val="99999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28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spd="slow"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5pPr>
      <a:lvl6pPr marL="457052" algn="l" rtl="0" fontAlgn="base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6pPr>
      <a:lvl7pPr marL="914103" algn="l" rtl="0" fontAlgn="base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7pPr>
      <a:lvl8pPr marL="1371155" algn="l" rtl="0" fontAlgn="base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8pPr>
      <a:lvl9pPr marL="1828205" algn="l" rtl="0" fontAlgn="base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9pPr>
    </p:titleStyle>
    <p:bodyStyle>
      <a:lvl1pPr marL="342788" indent="-342788" algn="l" rtl="0" eaLnBrk="0" fontAlgn="base" hangingPunct="0">
        <a:spcBef>
          <a:spcPct val="0"/>
        </a:spcBef>
        <a:spcAft>
          <a:spcPct val="10000"/>
        </a:spcAft>
        <a:buClr>
          <a:srgbClr val="AFBC22"/>
        </a:buClr>
        <a:buFont typeface="Wingdings" panose="05000000000000000000" pitchFamily="2" charset="2"/>
        <a:buChar char="n"/>
        <a:defRPr sz="1999" b="1">
          <a:solidFill>
            <a:srgbClr val="807F83"/>
          </a:solidFill>
          <a:latin typeface="+mn-lt"/>
          <a:ea typeface="+mn-ea"/>
          <a:cs typeface="+mn-cs"/>
        </a:defRPr>
      </a:lvl1pPr>
      <a:lvl2pPr marL="457052" indent="-172982" algn="l" rtl="0" eaLnBrk="0" fontAlgn="base" hangingPunct="0">
        <a:spcBef>
          <a:spcPct val="0"/>
        </a:spcBef>
        <a:spcAft>
          <a:spcPct val="10000"/>
        </a:spcAft>
        <a:buClr>
          <a:srgbClr val="569BBE"/>
        </a:buClr>
        <a:buFont typeface="Wingdings" panose="05000000000000000000" pitchFamily="2" charset="2"/>
        <a:buChar char="§"/>
        <a:defRPr sz="1999">
          <a:solidFill>
            <a:srgbClr val="807F83"/>
          </a:solidFill>
          <a:latin typeface="+mn-lt"/>
          <a:cs typeface="+mn-cs"/>
        </a:defRPr>
      </a:lvl2pPr>
      <a:lvl3pPr marL="914103" indent="-172982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1999">
          <a:solidFill>
            <a:srgbClr val="807F83"/>
          </a:solidFill>
          <a:latin typeface="+mn-lt"/>
          <a:cs typeface="+mn-cs"/>
        </a:defRPr>
      </a:lvl3pPr>
      <a:lvl4pPr marL="1371155" indent="-172982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1999">
          <a:solidFill>
            <a:srgbClr val="807F83"/>
          </a:solidFill>
          <a:latin typeface="+mn-lt"/>
          <a:cs typeface="+mn-cs"/>
        </a:defRPr>
      </a:lvl4pPr>
      <a:lvl5pPr marL="1828205" indent="-172982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1999">
          <a:solidFill>
            <a:srgbClr val="807F83"/>
          </a:solidFill>
          <a:latin typeface="+mn-lt"/>
          <a:cs typeface="+mn-cs"/>
        </a:defRPr>
      </a:lvl5pPr>
      <a:lvl6pPr marL="2285257" indent="-172982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1999">
          <a:solidFill>
            <a:srgbClr val="807F83"/>
          </a:solidFill>
          <a:latin typeface="+mn-lt"/>
          <a:cs typeface="+mn-cs"/>
        </a:defRPr>
      </a:lvl6pPr>
      <a:lvl7pPr marL="2742308" indent="-172982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1999">
          <a:solidFill>
            <a:srgbClr val="807F83"/>
          </a:solidFill>
          <a:latin typeface="+mn-lt"/>
          <a:cs typeface="+mn-cs"/>
        </a:defRPr>
      </a:lvl7pPr>
      <a:lvl8pPr marL="3199360" indent="-172982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1999">
          <a:solidFill>
            <a:srgbClr val="807F83"/>
          </a:solidFill>
          <a:latin typeface="+mn-lt"/>
          <a:cs typeface="+mn-cs"/>
        </a:defRPr>
      </a:lvl8pPr>
      <a:lvl9pPr marL="3656411" indent="-172982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1999">
          <a:solidFill>
            <a:srgbClr val="807F83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52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5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5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7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8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6618818"/>
            <a:ext cx="2540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020E4B-8F54-4DFD-A036-FCE48EF39E17}" type="datetime1">
              <a:rPr lang="en-GB" altLang="en-US">
                <a:solidFill>
                  <a:srgbClr val="9999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15/04/2019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616700"/>
            <a:ext cx="3556000" cy="154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CE422B-D113-4F42-A7B3-F8F9AD02FBAB}" type="slidenum">
              <a:rPr lang="en-US" altLang="en-US">
                <a:solidFill>
                  <a:srgbClr val="9999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999999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56222" y="1028705"/>
            <a:ext cx="10240433" cy="84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56220" y="2161122"/>
            <a:ext cx="10049933" cy="3881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 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1030" name="Picture 6" descr="ISSA_logo_transparent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5" y="105835"/>
            <a:ext cx="162348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740651" y="162985"/>
            <a:ext cx="4307416" cy="461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199" b="1" dirty="0">
                <a:solidFill>
                  <a:srgbClr val="AFBC22"/>
                </a:solidFill>
              </a:rPr>
              <a:t>Promoting excellence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199" b="1" dirty="0">
                <a:solidFill>
                  <a:srgbClr val="AFBC22"/>
                </a:solidFill>
              </a:rPr>
              <a:t>in social security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994400" y="6521452"/>
            <a:ext cx="15240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sz="1100" b="1">
                <a:solidFill>
                  <a:srgbClr val="569BBE"/>
                </a:solidFill>
              </a:rPr>
              <a:t>www.issa.int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1567587" y="5287434"/>
            <a:ext cx="230716" cy="228600"/>
          </a:xfrm>
          <a:prstGeom prst="rect">
            <a:avLst/>
          </a:prstGeom>
          <a:solidFill>
            <a:srgbClr val="569B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en-US" sz="1600">
              <a:solidFill>
                <a:srgbClr val="569BBE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1567587" y="5865285"/>
            <a:ext cx="230716" cy="228600"/>
          </a:xfrm>
          <a:prstGeom prst="rect">
            <a:avLst/>
          </a:prstGeom>
          <a:solidFill>
            <a:srgbClr val="AFBC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en-US" sz="1600">
              <a:solidFill>
                <a:srgbClr val="569BBE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567587" y="5577417"/>
            <a:ext cx="230716" cy="228600"/>
          </a:xfrm>
          <a:prstGeom prst="rect">
            <a:avLst/>
          </a:prstGeom>
          <a:solidFill>
            <a:srgbClr val="807F8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fr-FR" altLang="en-US" sz="160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74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slow"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5pPr>
      <a:lvl6pPr marL="457052" algn="l" rtl="0" fontAlgn="base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6pPr>
      <a:lvl7pPr marL="914103" algn="l" rtl="0" fontAlgn="base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7pPr>
      <a:lvl8pPr marL="1371155" algn="l" rtl="0" fontAlgn="base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8pPr>
      <a:lvl9pPr marL="1828206" algn="l" rtl="0" fontAlgn="base">
        <a:spcBef>
          <a:spcPct val="0"/>
        </a:spcBef>
        <a:spcAft>
          <a:spcPct val="0"/>
        </a:spcAft>
        <a:defRPr sz="2399" b="1">
          <a:solidFill>
            <a:srgbClr val="569BBE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10000"/>
        </a:spcAft>
        <a:buClr>
          <a:srgbClr val="AFBC22"/>
        </a:buClr>
        <a:buFont typeface="Wingdings" panose="05000000000000000000" pitchFamily="2" charset="2"/>
        <a:buChar char="n"/>
        <a:defRPr sz="2000" b="1">
          <a:solidFill>
            <a:srgbClr val="807F83"/>
          </a:solidFill>
          <a:latin typeface="+mn-lt"/>
          <a:ea typeface="+mn-ea"/>
          <a:cs typeface="+mn-cs"/>
        </a:defRPr>
      </a:lvl1pPr>
      <a:lvl2pPr marL="457052" indent="-172982" algn="l" rtl="0" eaLnBrk="0" fontAlgn="base" hangingPunct="0">
        <a:spcBef>
          <a:spcPct val="0"/>
        </a:spcBef>
        <a:spcAft>
          <a:spcPct val="10000"/>
        </a:spcAft>
        <a:buClr>
          <a:srgbClr val="569BBE"/>
        </a:buClr>
        <a:buFont typeface="Wingdings" panose="05000000000000000000" pitchFamily="2" charset="2"/>
        <a:buChar char="§"/>
        <a:defRPr sz="2000">
          <a:solidFill>
            <a:srgbClr val="807F83"/>
          </a:solidFill>
          <a:latin typeface="+mn-lt"/>
          <a:cs typeface="+mn-cs"/>
        </a:defRPr>
      </a:lvl2pPr>
      <a:lvl3pPr marL="914103" indent="-172982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2000">
          <a:solidFill>
            <a:srgbClr val="807F83"/>
          </a:solidFill>
          <a:latin typeface="+mn-lt"/>
          <a:cs typeface="+mn-cs"/>
        </a:defRPr>
      </a:lvl3pPr>
      <a:lvl4pPr marL="1371155" indent="-172982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2000">
          <a:solidFill>
            <a:srgbClr val="807F83"/>
          </a:solidFill>
          <a:latin typeface="+mn-lt"/>
          <a:cs typeface="+mn-cs"/>
        </a:defRPr>
      </a:lvl4pPr>
      <a:lvl5pPr marL="1828206" indent="-172982" algn="l" rtl="0" eaLnBrk="0" fontAlgn="base" hangingPunct="0">
        <a:spcBef>
          <a:spcPct val="0"/>
        </a:spcBef>
        <a:spcAft>
          <a:spcPct val="10000"/>
        </a:spcAft>
        <a:buClr>
          <a:schemeClr val="hlink"/>
        </a:buClr>
        <a:buFont typeface="Arial" panose="020B0604020202020204" pitchFamily="34" charset="0"/>
        <a:buChar char="−"/>
        <a:defRPr sz="2000">
          <a:solidFill>
            <a:srgbClr val="807F83"/>
          </a:solidFill>
          <a:latin typeface="+mn-lt"/>
          <a:cs typeface="+mn-cs"/>
        </a:defRPr>
      </a:lvl5pPr>
      <a:lvl6pPr marL="2285257" indent="-172982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2000">
          <a:solidFill>
            <a:srgbClr val="807F83"/>
          </a:solidFill>
          <a:latin typeface="+mn-lt"/>
          <a:cs typeface="+mn-cs"/>
        </a:defRPr>
      </a:lvl6pPr>
      <a:lvl7pPr marL="2742308" indent="-172982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2000">
          <a:solidFill>
            <a:srgbClr val="807F83"/>
          </a:solidFill>
          <a:latin typeface="+mn-lt"/>
          <a:cs typeface="+mn-cs"/>
        </a:defRPr>
      </a:lvl7pPr>
      <a:lvl8pPr marL="3199360" indent="-172982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2000">
          <a:solidFill>
            <a:srgbClr val="807F83"/>
          </a:solidFill>
          <a:latin typeface="+mn-lt"/>
          <a:cs typeface="+mn-cs"/>
        </a:defRPr>
      </a:lvl8pPr>
      <a:lvl9pPr marL="3656411" indent="-172982" algn="l" rtl="0" fontAlgn="base">
        <a:spcBef>
          <a:spcPct val="0"/>
        </a:spcBef>
        <a:spcAft>
          <a:spcPct val="10000"/>
        </a:spcAft>
        <a:buClr>
          <a:schemeClr val="hlink"/>
        </a:buClr>
        <a:buFont typeface="Arial" charset="0"/>
        <a:buChar char="−"/>
        <a:defRPr sz="2000">
          <a:solidFill>
            <a:srgbClr val="807F83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52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5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6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7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8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91410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5.jpeg"/></Relationships>
</file>

<file path=ppt/slides/_rels/slide6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7" Target="../media/image30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3.xml" Type="http://schemas.openxmlformats.org/officeDocument/2006/relationships/slideLayout"/><Relationship Id="rId6" Target="../media/image29.jpeg" Type="http://schemas.openxmlformats.org/officeDocument/2006/relationships/image"/><Relationship Id="rId5" Target="../media/image28.jpeg" Type="http://schemas.openxmlformats.org/officeDocument/2006/relationships/image"/><Relationship Id="rId4" Target="../media/image27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10.xml" Type="http://schemas.openxmlformats.org/officeDocument/2006/relationships/slideLayout"/><Relationship Id="rId4" Target="../media/image32.jp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tertitel 1"/>
          <p:cNvSpPr>
            <a:spLocks noGrp="1"/>
          </p:cNvSpPr>
          <p:nvPr>
            <p:ph type="subTitle" idx="1"/>
          </p:nvPr>
        </p:nvSpPr>
        <p:spPr>
          <a:xfrm>
            <a:off x="408000" y="4969559"/>
            <a:ext cx="4316400" cy="114168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Апрель</a:t>
            </a:r>
            <a:r>
              <a:rPr lang="ru-RU" dirty="0" smtClean="0"/>
              <a:t> </a:t>
            </a:r>
            <a:r>
              <a:rPr lang="ru-RU" dirty="0" smtClean="0"/>
              <a:t>2018</a:t>
            </a:r>
          </a:p>
          <a:p>
            <a:endParaRPr lang="ru-RU" dirty="0"/>
          </a:p>
          <a:p>
            <a:r>
              <a:rPr lang="ru-RU" dirty="0" smtClean="0"/>
              <a:t>Руководитель ООО «Учебный центр ЮТМ»</a:t>
            </a:r>
          </a:p>
          <a:p>
            <a:r>
              <a:rPr lang="ru-RU" dirty="0" smtClean="0"/>
              <a:t>ГК «Южтехмонтаж»</a:t>
            </a:r>
          </a:p>
          <a:p>
            <a:r>
              <a:rPr lang="ru-RU" dirty="0" smtClean="0"/>
              <a:t>Денис Владимирович Шубин</a:t>
            </a:r>
            <a:endParaRPr lang="en-US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5957100" y="4969559"/>
            <a:ext cx="5596560" cy="758527"/>
          </a:xfrm>
        </p:spPr>
        <p:txBody>
          <a:bodyPr/>
          <a:lstStyle/>
          <a:p>
            <a:r>
              <a:rPr lang="de-DE" sz="2400" dirty="0" smtClean="0"/>
              <a:t>Vision </a:t>
            </a:r>
            <a:r>
              <a:rPr lang="de-DE" sz="2400" dirty="0"/>
              <a:t>Zero</a:t>
            </a:r>
            <a:r>
              <a:rPr lang="ru-RU" sz="2400" dirty="0"/>
              <a:t> </a:t>
            </a:r>
            <a:r>
              <a:rPr lang="ru-RU" sz="2400" dirty="0" smtClean="0"/>
              <a:t>(«</a:t>
            </a:r>
            <a:r>
              <a:rPr lang="ru-RU" sz="2400" dirty="0"/>
              <a:t>Нулевой травматизм</a:t>
            </a:r>
            <a:r>
              <a:rPr lang="ru-RU" sz="2400" dirty="0" smtClean="0"/>
              <a:t>») </a:t>
            </a:r>
            <a:r>
              <a:rPr lang="ru-RU" sz="2400" dirty="0"/>
              <a:t>-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ru-RU" sz="2400" dirty="0"/>
              <a:t>новый подход в области охраны труда</a:t>
            </a:r>
            <a:r>
              <a:rPr lang="de-DE" sz="3200" dirty="0"/>
              <a:t/>
            </a:r>
            <a:br>
              <a:rPr lang="de-DE" sz="3200" dirty="0"/>
            </a:br>
            <a:endParaRPr lang="de-DE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408000" y="2558986"/>
            <a:ext cx="11098200" cy="17225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Новый подход к охране труда, профилактический подход к обеспечению нулевого </a:t>
            </a:r>
            <a:r>
              <a:rPr lang="ru-RU" sz="3600" b="1" dirty="0" smtClean="0"/>
              <a:t>травматизма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498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1834" y="4302739"/>
            <a:ext cx="11140751" cy="1398815"/>
          </a:xfrm>
        </p:spPr>
        <p:txBody>
          <a:bodyPr/>
          <a:lstStyle/>
          <a:p>
            <a:pPr algn="ctr"/>
            <a:r>
              <a:rPr lang="de-DE" sz="4000" b="1" dirty="0">
                <a:solidFill>
                  <a:srgbClr val="808080"/>
                </a:solidFill>
              </a:rPr>
              <a:t>Vision Zero – </a:t>
            </a:r>
            <a:r>
              <a:rPr lang="ru-RU" sz="4000" b="1" dirty="0">
                <a:solidFill>
                  <a:srgbClr val="808080"/>
                </a:solidFill>
              </a:rPr>
              <a:t>п</a:t>
            </a:r>
            <a:r>
              <a:rPr lang="ru-RU" sz="4000" b="1" dirty="0" smtClean="0">
                <a:solidFill>
                  <a:srgbClr val="808080"/>
                </a:solidFill>
              </a:rPr>
              <a:t>очему</a:t>
            </a:r>
            <a:r>
              <a:rPr lang="en-US" sz="4000" b="1" dirty="0" smtClean="0">
                <a:solidFill>
                  <a:srgbClr val="808080"/>
                </a:solidFill>
              </a:rPr>
              <a:t> </a:t>
            </a:r>
            <a:r>
              <a:rPr lang="ru-RU" sz="4000" b="1" dirty="0" smtClean="0">
                <a:solidFill>
                  <a:srgbClr val="808080"/>
                </a:solidFill>
              </a:rPr>
              <a:t>мы присоединились к концепции</a:t>
            </a:r>
            <a:r>
              <a:rPr lang="de-DE" sz="4000" b="1" dirty="0" smtClean="0">
                <a:solidFill>
                  <a:srgbClr val="808080"/>
                </a:solidFill>
              </a:rPr>
              <a:t>?</a:t>
            </a:r>
            <a:endParaRPr lang="de-DE" sz="4000" b="1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2187561" y="2853274"/>
            <a:ext cx="9034621" cy="3674526"/>
          </a:xfrm>
        </p:spPr>
        <p:txBody>
          <a:bodyPr/>
          <a:lstStyle/>
          <a:p>
            <a:pPr marL="457051" indent="-45705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	</a:t>
            </a:r>
            <a:r>
              <a:rPr lang="en-US" altLang="de-DE" sz="2000" b="1" dirty="0">
                <a:solidFill>
                  <a:srgbClr val="808080"/>
                </a:solidFill>
              </a:rPr>
              <a:t>- </a:t>
            </a:r>
            <a:r>
              <a:rPr lang="en-US" altLang="de-DE" sz="2000" dirty="0">
                <a:solidFill>
                  <a:prstClr val="black"/>
                </a:solidFill>
              </a:rPr>
              <a:t>	</a:t>
            </a:r>
            <a:r>
              <a:rPr lang="ru-RU" altLang="de-DE" sz="2200" dirty="0">
                <a:solidFill>
                  <a:srgbClr val="808080"/>
                </a:solidFill>
                <a:latin typeface="+mn-lt"/>
              </a:rPr>
              <a:t>Обеспечить </a:t>
            </a:r>
            <a:r>
              <a:rPr lang="ru-RU" altLang="de-DE" sz="2200" b="1" dirty="0">
                <a:solidFill>
                  <a:srgbClr val="808080"/>
                </a:solidFill>
                <a:latin typeface="+mn-lt"/>
              </a:rPr>
              <a:t>глобальную стратегию, платформу и 	ресурсы </a:t>
            </a:r>
            <a:r>
              <a:rPr lang="ru-RU" altLang="de-DE" sz="2200" dirty="0">
                <a:solidFill>
                  <a:srgbClr val="808080"/>
                </a:solidFill>
                <a:latin typeface="+mn-lt"/>
              </a:rPr>
              <a:t> в поддержку</a:t>
            </a:r>
            <a:r>
              <a:rPr lang="en-US" altLang="de-DE" sz="2200" dirty="0">
                <a:solidFill>
                  <a:srgbClr val="808080"/>
                </a:solidFill>
                <a:latin typeface="+mn-lt"/>
              </a:rPr>
              <a:t> Vision Zero</a:t>
            </a:r>
            <a:br>
              <a:rPr lang="en-US" altLang="de-DE" sz="2200" dirty="0">
                <a:solidFill>
                  <a:srgbClr val="808080"/>
                </a:solidFill>
                <a:latin typeface="+mn-lt"/>
              </a:rPr>
            </a:br>
            <a:r>
              <a:rPr lang="en-US" altLang="de-DE" sz="2200" dirty="0">
                <a:solidFill>
                  <a:srgbClr val="808080"/>
                </a:solidFill>
                <a:latin typeface="+mn-lt"/>
              </a:rPr>
              <a:t/>
            </a:r>
            <a:br>
              <a:rPr lang="en-US" altLang="de-DE" sz="2200" dirty="0">
                <a:solidFill>
                  <a:srgbClr val="808080"/>
                </a:solidFill>
                <a:latin typeface="+mn-lt"/>
              </a:rPr>
            </a:br>
            <a:r>
              <a:rPr lang="en-US" altLang="de-DE" sz="2200" b="1" dirty="0">
                <a:solidFill>
                  <a:srgbClr val="808080"/>
                </a:solidFill>
                <a:latin typeface="+mn-lt"/>
              </a:rPr>
              <a:t>-</a:t>
            </a:r>
            <a:r>
              <a:rPr lang="en-US" altLang="de-DE" sz="2200" dirty="0">
                <a:solidFill>
                  <a:srgbClr val="808080"/>
                </a:solidFill>
                <a:latin typeface="+mn-lt"/>
              </a:rPr>
              <a:t>	</a:t>
            </a:r>
            <a:r>
              <a:rPr lang="ru-RU" altLang="de-DE" sz="2200" dirty="0">
                <a:solidFill>
                  <a:srgbClr val="808080"/>
                </a:solidFill>
                <a:latin typeface="+mn-lt"/>
              </a:rPr>
              <a:t>Через единую Кампанию </a:t>
            </a:r>
            <a:r>
              <a:rPr lang="ru-RU" altLang="de-DE" sz="2200" b="1" dirty="0">
                <a:solidFill>
                  <a:srgbClr val="808080"/>
                </a:solidFill>
                <a:latin typeface="+mn-lt"/>
              </a:rPr>
              <a:t>с</a:t>
            </a:r>
            <a:r>
              <a:rPr lang="ru-RU" sz="2200" b="1" dirty="0">
                <a:solidFill>
                  <a:srgbClr val="808080"/>
                </a:solidFill>
                <a:latin typeface="+mn-lt"/>
              </a:rPr>
              <a:t>пособствовать 	взаимодействию  </a:t>
            </a:r>
            <a:r>
              <a:rPr lang="ru-RU" sz="2200" dirty="0">
                <a:solidFill>
                  <a:srgbClr val="808080"/>
                </a:solidFill>
                <a:latin typeface="+mn-lt"/>
              </a:rPr>
              <a:t>во всем мире организаций, практикующих 	программы </a:t>
            </a:r>
            <a:r>
              <a:rPr lang="ru-RU" sz="2200" dirty="0" smtClean="0">
                <a:solidFill>
                  <a:srgbClr val="808080"/>
                </a:solidFill>
                <a:latin typeface="+mn-lt"/>
              </a:rPr>
              <a:t>профилактики</a:t>
            </a:r>
            <a:r>
              <a:rPr lang="en-US" sz="2200" dirty="0">
                <a:solidFill>
                  <a:srgbClr val="80808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808080"/>
                </a:solidFill>
                <a:latin typeface="+mn-lt"/>
              </a:rPr>
            </a:br>
            <a:r>
              <a:rPr lang="en-US" sz="2200" dirty="0">
                <a:solidFill>
                  <a:srgbClr val="80808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808080"/>
                </a:solidFill>
                <a:latin typeface="+mn-lt"/>
              </a:rPr>
            </a:br>
            <a:r>
              <a:rPr lang="en-US" sz="2200" b="1" dirty="0">
                <a:solidFill>
                  <a:srgbClr val="808080"/>
                </a:solidFill>
                <a:latin typeface="+mn-lt"/>
              </a:rPr>
              <a:t>-</a:t>
            </a:r>
            <a:r>
              <a:rPr lang="en-US" sz="2200" dirty="0">
                <a:solidFill>
                  <a:srgbClr val="808080"/>
                </a:solidFill>
                <a:latin typeface="+mn-lt"/>
              </a:rPr>
              <a:t>	</a:t>
            </a:r>
            <a:r>
              <a:rPr lang="ru-RU" sz="2200" b="1" dirty="0">
                <a:solidFill>
                  <a:srgbClr val="808080"/>
                </a:solidFill>
                <a:latin typeface="+mn-lt"/>
              </a:rPr>
              <a:t>Оказывать поддержку  предприятиям  </a:t>
            </a:r>
            <a:r>
              <a:rPr lang="ru-RU" sz="2200" dirty="0">
                <a:solidFill>
                  <a:srgbClr val="808080"/>
                </a:solidFill>
                <a:latin typeface="+mn-lt"/>
              </a:rPr>
              <a:t>в процессе 	развития культуры профилактики производственного 	травматизма на основе принципов</a:t>
            </a:r>
            <a:r>
              <a:rPr lang="en-US" sz="2200" dirty="0">
                <a:solidFill>
                  <a:srgbClr val="808080"/>
                </a:solidFill>
                <a:latin typeface="+mn-lt"/>
              </a:rPr>
              <a:t> Vision </a:t>
            </a:r>
            <a:r>
              <a:rPr lang="en-US" sz="2200" dirty="0" smtClean="0">
                <a:solidFill>
                  <a:srgbClr val="808080"/>
                </a:solidFill>
                <a:latin typeface="+mn-lt"/>
              </a:rPr>
              <a:t>Zero</a:t>
            </a:r>
            <a:r>
              <a:rPr lang="en-US" sz="2200" dirty="0">
                <a:solidFill>
                  <a:srgbClr val="808080"/>
                </a:solidFill>
                <a:latin typeface="+mn-lt"/>
              </a:rPr>
              <a:t/>
            </a:r>
            <a:br>
              <a:rPr lang="en-US" sz="2200" dirty="0">
                <a:solidFill>
                  <a:srgbClr val="808080"/>
                </a:solidFill>
                <a:latin typeface="+mn-lt"/>
              </a:rPr>
            </a:br>
            <a:endParaRPr lang="de-DE" sz="220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6930" y="1558128"/>
            <a:ext cx="7117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Задачи </a:t>
            </a:r>
            <a:r>
              <a:rPr lang="ru-RU" sz="2800" b="1" dirty="0" smtClean="0">
                <a:solidFill>
                  <a:schemeClr val="bg1"/>
                </a:solidFill>
              </a:rPr>
              <a:t>кампании</a:t>
            </a:r>
            <a:r>
              <a:rPr lang="en-GB" sz="2800" b="1" dirty="0" smtClean="0">
                <a:solidFill>
                  <a:schemeClr val="bg1"/>
                </a:solidFill>
              </a:rPr>
              <a:t> </a:t>
            </a:r>
            <a:r>
              <a:rPr lang="en-GB" sz="2800" b="1" dirty="0">
                <a:solidFill>
                  <a:schemeClr val="bg1"/>
                </a:solidFill>
              </a:rPr>
              <a:t>Vision Zero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8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1809345" y="336887"/>
            <a:ext cx="7677956" cy="633413"/>
          </a:xfrm>
        </p:spPr>
        <p:txBody>
          <a:bodyPr>
            <a:normAutofit/>
          </a:bodyPr>
          <a:lstStyle/>
          <a:p>
            <a:r>
              <a:rPr lang="ru-RU" altLang="de-DE" sz="2800" b="1" dirty="0" smtClean="0">
                <a:solidFill>
                  <a:srgbClr val="599BBC"/>
                </a:solidFill>
              </a:rPr>
              <a:t>Ключевые смыслы кампании </a:t>
            </a:r>
            <a:r>
              <a:rPr lang="de-DE" altLang="de-DE" sz="2800" b="1" dirty="0">
                <a:solidFill>
                  <a:srgbClr val="599BBC"/>
                </a:solidFill>
              </a:rPr>
              <a:t>Vision Zero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>
          <a:xfrm>
            <a:off x="1809345" y="1523064"/>
            <a:ext cx="5389124" cy="5213846"/>
          </a:xfrm>
        </p:spPr>
        <p:txBody>
          <a:bodyPr/>
          <a:lstStyle/>
          <a:p>
            <a:pPr marL="276225" indent="-276225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808080"/>
                </a:solidFill>
              </a:rPr>
              <a:t>Подход</a:t>
            </a:r>
            <a:r>
              <a:rPr lang="en-US" sz="2000" dirty="0">
                <a:solidFill>
                  <a:srgbClr val="808080"/>
                </a:solidFill>
              </a:rPr>
              <a:t> </a:t>
            </a:r>
            <a:r>
              <a:rPr lang="en-US" sz="2000" b="1" dirty="0">
                <a:solidFill>
                  <a:srgbClr val="808080"/>
                </a:solidFill>
              </a:rPr>
              <a:t>Vision Zero </a:t>
            </a:r>
            <a:r>
              <a:rPr lang="ru-RU" sz="2000" b="1" dirty="0">
                <a:solidFill>
                  <a:srgbClr val="808080"/>
                </a:solidFill>
              </a:rPr>
              <a:t>отличается гибкостью</a:t>
            </a:r>
            <a:r>
              <a:rPr lang="ru-RU" sz="2000" dirty="0">
                <a:solidFill>
                  <a:srgbClr val="808080"/>
                </a:solidFill>
              </a:rPr>
              <a:t> и позволяет решать приоритетные задачи здоровья, или безопасности, или благополучия работников</a:t>
            </a:r>
            <a:endParaRPr lang="en-US" sz="2000" dirty="0">
              <a:solidFill>
                <a:srgbClr val="808080"/>
              </a:solidFill>
            </a:endParaRPr>
          </a:p>
          <a:p>
            <a:pPr marL="276225" indent="-276225"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808080"/>
                </a:solidFill>
              </a:rPr>
              <a:t>Благодаря такой гибкости </a:t>
            </a:r>
            <a:r>
              <a:rPr lang="en-US" sz="2000" dirty="0">
                <a:solidFill>
                  <a:srgbClr val="808080"/>
                </a:solidFill>
              </a:rPr>
              <a:t> </a:t>
            </a:r>
            <a:r>
              <a:rPr lang="en-US" sz="2000" b="1" dirty="0">
                <a:solidFill>
                  <a:srgbClr val="808080"/>
                </a:solidFill>
              </a:rPr>
              <a:t>Vision Zero </a:t>
            </a:r>
            <a:r>
              <a:rPr lang="ru-RU" sz="2000" b="1" dirty="0">
                <a:solidFill>
                  <a:srgbClr val="808080"/>
                </a:solidFill>
              </a:rPr>
              <a:t>может применяться везде</a:t>
            </a:r>
            <a:r>
              <a:rPr lang="en-US" sz="2000" dirty="0">
                <a:solidFill>
                  <a:srgbClr val="808080"/>
                </a:solidFill>
              </a:rPr>
              <a:t>, </a:t>
            </a:r>
            <a:r>
              <a:rPr lang="ru-RU" sz="2000" dirty="0">
                <a:solidFill>
                  <a:srgbClr val="808080"/>
                </a:solidFill>
              </a:rPr>
              <a:t>на уровне государств и организаций охраны труда в любой стране и в любой компании</a:t>
            </a:r>
            <a:endParaRPr lang="en-US" sz="2000" dirty="0">
              <a:solidFill>
                <a:srgbClr val="808080"/>
              </a:solidFill>
            </a:endParaRPr>
          </a:p>
          <a:p>
            <a:pPr marL="276225" indent="-276225">
              <a:buFont typeface="Wingdings" pitchFamily="2" charset="2"/>
              <a:buChar char="§"/>
              <a:defRPr/>
            </a:pPr>
            <a:r>
              <a:rPr lang="en-US" sz="2000" b="1" dirty="0">
                <a:solidFill>
                  <a:srgbClr val="808080"/>
                </a:solidFill>
              </a:rPr>
              <a:t>“</a:t>
            </a:r>
            <a:r>
              <a:rPr lang="ru-RU" sz="2000" b="1" dirty="0">
                <a:solidFill>
                  <a:srgbClr val="808080"/>
                </a:solidFill>
              </a:rPr>
              <a:t>Семь Золотых Правил</a:t>
            </a:r>
            <a:r>
              <a:rPr lang="en-US" sz="2000" b="1" dirty="0" smtClean="0">
                <a:solidFill>
                  <a:srgbClr val="808080"/>
                </a:solidFill>
              </a:rPr>
              <a:t>”</a:t>
            </a:r>
            <a:r>
              <a:rPr lang="ru-RU" sz="2000" b="1" dirty="0" smtClean="0">
                <a:solidFill>
                  <a:srgbClr val="808080"/>
                </a:solidFill>
              </a:rPr>
              <a:t> </a:t>
            </a:r>
            <a:r>
              <a:rPr lang="ru-RU" sz="2000" dirty="0" smtClean="0">
                <a:solidFill>
                  <a:srgbClr val="808080"/>
                </a:solidFill>
              </a:rPr>
              <a:t>создают</a:t>
            </a:r>
            <a:r>
              <a:rPr lang="en-US" sz="2000" dirty="0" smtClean="0">
                <a:solidFill>
                  <a:srgbClr val="808080"/>
                </a:solidFill>
              </a:rPr>
              <a:t> </a:t>
            </a:r>
            <a:r>
              <a:rPr lang="ru-RU" sz="2000" dirty="0" smtClean="0">
                <a:solidFill>
                  <a:srgbClr val="808080"/>
                </a:solidFill>
              </a:rPr>
              <a:t>дорожную карту </a:t>
            </a:r>
            <a:r>
              <a:rPr lang="ru-RU" sz="2000" dirty="0">
                <a:solidFill>
                  <a:srgbClr val="808080"/>
                </a:solidFill>
              </a:rPr>
              <a:t>к</a:t>
            </a:r>
            <a:r>
              <a:rPr lang="en-US" sz="2000" dirty="0">
                <a:solidFill>
                  <a:srgbClr val="808080"/>
                </a:solidFill>
              </a:rPr>
              <a:t> </a:t>
            </a:r>
            <a:r>
              <a:rPr lang="ru-RU" sz="2000" dirty="0" smtClean="0">
                <a:solidFill>
                  <a:srgbClr val="808080"/>
                </a:solidFill>
              </a:rPr>
              <a:t>нулевому травматизму основанную </a:t>
            </a:r>
            <a:r>
              <a:rPr lang="ru-RU" sz="2000" dirty="0">
                <a:solidFill>
                  <a:srgbClr val="808080"/>
                </a:solidFill>
              </a:rPr>
              <a:t>на успешных и практических концепциях управления</a:t>
            </a:r>
            <a:endParaRPr lang="de-DE" sz="2000" dirty="0">
              <a:solidFill>
                <a:srgbClr val="808080"/>
              </a:solidFill>
            </a:endParaRPr>
          </a:p>
          <a:p>
            <a:pPr>
              <a:defRPr/>
            </a:pPr>
            <a:endParaRPr lang="de-DE" altLang="de-D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507" y="1523063"/>
            <a:ext cx="3214263" cy="4545331"/>
          </a:xfrm>
          <a:prstGeom prst="rect">
            <a:avLst/>
          </a:prstGeom>
          <a:noFill/>
          <a:ln>
            <a:solidFill>
              <a:srgbClr val="807F83"/>
            </a:solidFill>
          </a:ln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3248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201" y="437798"/>
            <a:ext cx="6892542" cy="1477507"/>
          </a:xfrm>
        </p:spPr>
        <p:txBody>
          <a:bodyPr>
            <a:normAutofit/>
          </a:bodyPr>
          <a:lstStyle/>
          <a:p>
            <a:pPr algn="ctr"/>
            <a:r>
              <a:rPr lang="en-GB" altLang="en-US" sz="2800" b="1" dirty="0">
                <a:solidFill>
                  <a:srgbClr val="9CA20A"/>
                </a:solidFill>
              </a:rPr>
              <a:t>Vision Zero - 7 </a:t>
            </a:r>
            <a:r>
              <a:rPr lang="ru-RU" altLang="en-US" sz="2800" b="1" dirty="0">
                <a:solidFill>
                  <a:srgbClr val="9CA20A"/>
                </a:solidFill>
              </a:rPr>
              <a:t>Золотых правил</a:t>
            </a:r>
            <a:endParaRPr lang="en-GB" altLang="en-US" sz="2800" b="1" dirty="0">
              <a:solidFill>
                <a:srgbClr val="9CA20A"/>
              </a:solidFill>
            </a:endParaRP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8523" y="1660705"/>
            <a:ext cx="8107337" cy="4777417"/>
          </a:xfrm>
        </p:spPr>
        <p:txBody>
          <a:bodyPr>
            <a:noAutofit/>
          </a:bodyPr>
          <a:lstStyle/>
          <a:p>
            <a:r>
              <a:rPr lang="ru-RU" altLang="en-US" sz="2000" b="1" dirty="0">
                <a:solidFill>
                  <a:srgbClr val="569BBE"/>
                </a:solidFill>
              </a:rPr>
              <a:t>Быть лидером – </a:t>
            </a:r>
            <a:r>
              <a:rPr lang="ru-RU" altLang="en-US" sz="2000" dirty="0">
                <a:solidFill>
                  <a:srgbClr val="569BBE"/>
                </a:solidFill>
              </a:rPr>
              <a:t>демонстрировать приверженность принципам</a:t>
            </a:r>
          </a:p>
          <a:p>
            <a:r>
              <a:rPr lang="ru-RU" altLang="en-US" sz="2000" b="1" dirty="0">
                <a:solidFill>
                  <a:srgbClr val="569BBE"/>
                </a:solidFill>
              </a:rPr>
              <a:t>Выявлять угрозы </a:t>
            </a:r>
            <a:r>
              <a:rPr lang="ru-RU" altLang="en-US" sz="2000" dirty="0">
                <a:solidFill>
                  <a:srgbClr val="569BBE"/>
                </a:solidFill>
              </a:rPr>
              <a:t>– контролировать риски</a:t>
            </a:r>
          </a:p>
          <a:p>
            <a:r>
              <a:rPr lang="ru-RU" altLang="en-US" sz="2000" b="1" dirty="0">
                <a:solidFill>
                  <a:srgbClr val="569BBE"/>
                </a:solidFill>
              </a:rPr>
              <a:t>Определять цели </a:t>
            </a:r>
            <a:r>
              <a:rPr lang="ru-RU" altLang="en-US" sz="2000" dirty="0">
                <a:solidFill>
                  <a:srgbClr val="569BBE"/>
                </a:solidFill>
              </a:rPr>
              <a:t>– разрабатывать программы</a:t>
            </a:r>
          </a:p>
          <a:p>
            <a:r>
              <a:rPr lang="ru-RU" altLang="en-US" sz="2000" b="1" dirty="0">
                <a:solidFill>
                  <a:srgbClr val="569BBE"/>
                </a:solidFill>
              </a:rPr>
              <a:t>Создать систему безопасности и гигиены труда –</a:t>
            </a:r>
            <a:r>
              <a:rPr lang="ru-RU" altLang="en-US" sz="2000" dirty="0">
                <a:solidFill>
                  <a:srgbClr val="569BBE"/>
                </a:solidFill>
              </a:rPr>
              <a:t> достичь высокого уровня организации</a:t>
            </a:r>
          </a:p>
          <a:p>
            <a:r>
              <a:rPr lang="ru-RU" altLang="en-US" sz="2000" b="1" dirty="0">
                <a:solidFill>
                  <a:srgbClr val="569BBE"/>
                </a:solidFill>
              </a:rPr>
              <a:t>Обеспечивать </a:t>
            </a:r>
            <a:r>
              <a:rPr lang="ru-RU" altLang="en-US" sz="2000" b="1" dirty="0" smtClean="0">
                <a:solidFill>
                  <a:srgbClr val="569BBE"/>
                </a:solidFill>
              </a:rPr>
              <a:t>безопасность</a:t>
            </a:r>
            <a:r>
              <a:rPr lang="en-US" altLang="en-US" sz="2000" b="1" dirty="0" smtClean="0">
                <a:solidFill>
                  <a:srgbClr val="569BBE"/>
                </a:solidFill>
              </a:rPr>
              <a:t> </a:t>
            </a:r>
            <a:r>
              <a:rPr lang="ru-RU" altLang="en-US" sz="2000" b="1" dirty="0" smtClean="0">
                <a:solidFill>
                  <a:srgbClr val="569BBE"/>
                </a:solidFill>
              </a:rPr>
              <a:t>и гигиену труда на рабочих местах при работе со станками и оборудованием</a:t>
            </a:r>
            <a:endParaRPr lang="ru-RU" altLang="en-US" sz="2000" b="1" dirty="0">
              <a:solidFill>
                <a:srgbClr val="569BBE"/>
              </a:solidFill>
            </a:endParaRPr>
          </a:p>
          <a:p>
            <a:r>
              <a:rPr lang="ru-RU" altLang="en-US" sz="2000" b="1" dirty="0">
                <a:solidFill>
                  <a:srgbClr val="569BBE"/>
                </a:solidFill>
              </a:rPr>
              <a:t>Повышать квалификацию </a:t>
            </a:r>
            <a:r>
              <a:rPr lang="ru-RU" altLang="en-US" sz="2000" dirty="0">
                <a:solidFill>
                  <a:srgbClr val="569BBE"/>
                </a:solidFill>
              </a:rPr>
              <a:t>– развивать профессиональные навыки</a:t>
            </a:r>
          </a:p>
          <a:p>
            <a:r>
              <a:rPr lang="ru-RU" altLang="en-US" sz="2000" b="1" dirty="0">
                <a:solidFill>
                  <a:srgbClr val="569BBE"/>
                </a:solidFill>
              </a:rPr>
              <a:t>Инвестировать в кадры </a:t>
            </a:r>
            <a:r>
              <a:rPr lang="ru-RU" altLang="en-US" sz="2000" dirty="0">
                <a:solidFill>
                  <a:srgbClr val="569BBE"/>
                </a:solidFill>
              </a:rPr>
              <a:t>– мотивировать посредством участия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216" y="1653841"/>
            <a:ext cx="550694" cy="5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52" y="2155317"/>
            <a:ext cx="651789" cy="54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765" y="2757446"/>
            <a:ext cx="544545" cy="54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602" y="3438998"/>
            <a:ext cx="632544" cy="54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041" y="4828236"/>
            <a:ext cx="612000" cy="577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464" y="4151373"/>
            <a:ext cx="751145" cy="6250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146" y="5430365"/>
            <a:ext cx="749844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1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ПОЧЕМУ ВЫГОДНО ЗАНИМАТЬСЯ ОХРАНОЙ ТРУДА</a:t>
            </a:r>
            <a:endParaRPr lang="ru-RU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852817"/>
              </p:ext>
            </p:extLst>
          </p:nvPr>
        </p:nvGraphicFramePr>
        <p:xfrm>
          <a:off x="431800" y="1439863"/>
          <a:ext cx="11231563" cy="4841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2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045"/>
            <a:ext cx="12053890" cy="630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1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3" y="0"/>
            <a:ext cx="121380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5060" y="2735580"/>
            <a:ext cx="3276600" cy="3370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Сообщение в </a:t>
            </a:r>
            <a:r>
              <a:rPr lang="en-US" sz="2400" dirty="0" err="1" smtClean="0">
                <a:solidFill>
                  <a:srgbClr val="002060"/>
                </a:solidFill>
              </a:rPr>
              <a:t>WhatsApp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0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0423" y="2780721"/>
            <a:ext cx="8424000" cy="864000"/>
          </a:xfrm>
        </p:spPr>
        <p:txBody>
          <a:bodyPr/>
          <a:lstStyle/>
          <a:p>
            <a:r>
              <a:rPr lang="ru-RU" sz="3600" dirty="0"/>
              <a:t>Спасибо за внимание</a:t>
            </a:r>
            <a:r>
              <a:rPr lang="fr-CH" sz="3600" dirty="0"/>
              <a:t>! </a:t>
            </a:r>
            <a:endParaRPr lang="en-GB" sz="3600" dirty="0"/>
          </a:p>
        </p:txBody>
      </p:sp>
      <p:sp>
        <p:nvSpPr>
          <p:cNvPr id="5" name="Подзаголовок 8">
            <a:extLst>
              <a:ext uri="{FF2B5EF4-FFF2-40B4-BE49-F238E27FC236}">
                <a16:creationId xmlns="" xmlns:a16="http://schemas.microsoft.com/office/drawing/2014/main" id="{2F0787B2-63F0-4CD4-9A31-33F2D814DB58}"/>
              </a:ext>
            </a:extLst>
          </p:cNvPr>
          <p:cNvSpPr txBox="1">
            <a:spLocks/>
          </p:cNvSpPr>
          <p:nvPr/>
        </p:nvSpPr>
        <p:spPr>
          <a:xfrm>
            <a:off x="6980347" y="1265171"/>
            <a:ext cx="4543993" cy="247558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1200"/>
              </a:spcBef>
              <a:buFont typeface="Wingdings" pitchFamily="2" charset="2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 smtClean="0">
                <a:latin typeface="Arial Narrow" panose="020B0606020202030204" pitchFamily="34" charset="0"/>
              </a:rPr>
              <a:t>Денис Владимирович Шубин</a:t>
            </a:r>
          </a:p>
          <a:p>
            <a:pPr algn="just"/>
            <a:r>
              <a:rPr lang="ru-RU" sz="1600" b="1" dirty="0" smtClean="0">
                <a:latin typeface="Arial Narrow" panose="020B0606020202030204" pitchFamily="34" charset="0"/>
              </a:rPr>
              <a:t>Директор</a:t>
            </a:r>
          </a:p>
          <a:p>
            <a:pPr algn="just"/>
            <a:r>
              <a:rPr lang="ru-RU" sz="1600" b="1" dirty="0" smtClean="0">
                <a:latin typeface="Arial Narrow" panose="020B0606020202030204" pitchFamily="34" charset="0"/>
              </a:rPr>
              <a:t>ООО «Учебный центр ЮТМ»</a:t>
            </a:r>
            <a:endParaRPr lang="ru-RU" sz="1600" dirty="0" smtClean="0">
              <a:latin typeface="Arial Narrow" panose="020B0606020202030204" pitchFamily="34" charset="0"/>
            </a:endParaRPr>
          </a:p>
          <a:p>
            <a:pPr algn="just"/>
            <a:r>
              <a:rPr lang="ru-RU" sz="1600" dirty="0" smtClean="0">
                <a:latin typeface="Arial Narrow" panose="020B0606020202030204" pitchFamily="34" charset="0"/>
              </a:rPr>
              <a:t> </a:t>
            </a:r>
          </a:p>
          <a:p>
            <a:pPr algn="just"/>
            <a:r>
              <a:rPr lang="ru-RU" sz="1600" dirty="0" smtClean="0">
                <a:latin typeface="Arial Narrow" panose="020B0606020202030204" pitchFamily="34" charset="0"/>
              </a:rPr>
              <a:t>+7 863 232 20 59</a:t>
            </a:r>
          </a:p>
          <a:p>
            <a:pPr algn="just"/>
            <a:r>
              <a:rPr lang="ru-RU" sz="1600" dirty="0" smtClean="0">
                <a:latin typeface="Arial Narrow" panose="020B0606020202030204" pitchFamily="34" charset="0"/>
              </a:rPr>
              <a:t>+7 928 188 41 14</a:t>
            </a:r>
          </a:p>
          <a:p>
            <a:pPr algn="just"/>
            <a:r>
              <a:rPr lang="ru-RU" sz="1600" dirty="0" smtClean="0">
                <a:latin typeface="Arial Narrow" panose="020B0606020202030204" pitchFamily="34" charset="0"/>
              </a:rPr>
              <a:t>Ул. Фрунзе, д. </a:t>
            </a:r>
            <a:r>
              <a:rPr lang="ru-RU" sz="1600" dirty="0">
                <a:latin typeface="Arial Narrow" panose="020B0606020202030204" pitchFamily="34" charset="0"/>
              </a:rPr>
              <a:t>3</a:t>
            </a:r>
            <a:r>
              <a:rPr lang="ru-RU" sz="1600" dirty="0" smtClean="0">
                <a:latin typeface="Arial Narrow" panose="020B0606020202030204" pitchFamily="34" charset="0"/>
              </a:rPr>
              <a:t>, оф .22</a:t>
            </a:r>
          </a:p>
          <a:p>
            <a:pPr algn="just"/>
            <a:r>
              <a:rPr lang="en-US" sz="1600" dirty="0" smtClean="0">
                <a:latin typeface="Arial Narrow" panose="020B0606020202030204" pitchFamily="34" charset="0"/>
              </a:rPr>
              <a:t>office@centr-utm.ru</a:t>
            </a:r>
          </a:p>
          <a:p>
            <a:pPr algn="just"/>
            <a:endParaRPr lang="en-US" sz="1600" dirty="0">
              <a:latin typeface="Arial Narrow" panose="020B0606020202030204" pitchFamily="34" charset="0"/>
            </a:endParaRPr>
          </a:p>
          <a:p>
            <a:pPr algn="just"/>
            <a:r>
              <a:rPr lang="en-US" sz="1600" dirty="0" smtClean="0">
                <a:latin typeface="Arial Narrow" panose="020B0606020202030204" pitchFamily="34" charset="0"/>
              </a:rPr>
              <a:t>www.centr-utm.ru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739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ПРИЧИНЫ ПОЧЕМУ РАБОТОДАТЕЛИ ЗАНИМАЮТСЯ ОХРАНОЙ ТРУДА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 smtClean="0"/>
              <a:t>Проверка Государственной инспекцией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 smtClean="0"/>
              <a:t>Требования Заказчика в области </a:t>
            </a:r>
          </a:p>
          <a:p>
            <a:pPr marL="270000" lvl="1" indent="0">
              <a:buNone/>
            </a:pPr>
            <a:r>
              <a:rPr lang="ru-RU" sz="2400" b="1" dirty="0" smtClean="0"/>
              <a:t>охраны труда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 smtClean="0"/>
              <a:t>Несчастный случай на производстве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</a:rPr>
              <a:t>Желание создать </a:t>
            </a:r>
            <a:r>
              <a:rPr lang="ru-RU" sz="2400" b="1" dirty="0">
                <a:solidFill>
                  <a:srgbClr val="FF0000"/>
                </a:solidFill>
              </a:rPr>
              <a:t>безопасные условия </a:t>
            </a:r>
            <a:r>
              <a:rPr lang="ru-RU" sz="2400" b="1" dirty="0" smtClean="0">
                <a:solidFill>
                  <a:srgbClr val="FF0000"/>
                </a:solidFill>
              </a:rPr>
              <a:t>работникам и выполнять требования законодательства!!!</a:t>
            </a:r>
          </a:p>
          <a:p>
            <a:endParaRPr lang="ru-RU" dirty="0"/>
          </a:p>
        </p:txBody>
      </p:sp>
      <p:pic>
        <p:nvPicPr>
          <p:cNvPr id="1026" name="Picture 2" descr="ÐÐ°ÑÑÐ¸Ð½ÐºÐ¸ Ð¿Ð¾ Ð·Ð°Ð¿ÑÐ¾ÑÑ ÑÑÐµÐ±Ð¾Ð²Ð°Ð½Ð¸Ðµ Ð·Ð°ÐºÐ°Ð·ÑÐ¸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295" y="2165903"/>
            <a:ext cx="3097662" cy="174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Ð¿ÑÐ¾Ð²ÐµÑÐºÐ° ÐÐÐ¢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000" y="1339639"/>
            <a:ext cx="2419638" cy="160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3219" y="3076415"/>
            <a:ext cx="2671090" cy="211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5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ПРОИЗВОДСТВЕННЫЙ ТРАВМАТИЗМ</a:t>
            </a:r>
            <a:endParaRPr lang="ru-RU" b="1" dirty="0"/>
          </a:p>
        </p:txBody>
      </p:sp>
      <p:pic>
        <p:nvPicPr>
          <p:cNvPr id="7" name="Picture 2" descr="http://www.trudcontrol.ru/files/editor/images/avatars/%D0%A1%D1%82%D0%B0%D1%82%D0%B8%D1%81%D1%82%D0%B8%D0%BA%D0%B0/2(50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46" y="1558197"/>
            <a:ext cx="5721656" cy="484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55802" y="1312433"/>
            <a:ext cx="5023822" cy="575542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600" dirty="0"/>
              <a:t>В 2018 году сохраняется устойчивая тенденция к снижению уровня производственного травматизма. Количество несчастных случаев с тяжелыми последствиями (групповые, с тяжелым и смертельным исходом) снизилось: за 11 месяцев 2018 года </a:t>
            </a:r>
            <a:r>
              <a:rPr lang="ru-RU" sz="1600" b="1" dirty="0"/>
              <a:t>произошло 4 479 несчастных случаев с тяжелыми последствиями</a:t>
            </a:r>
            <a:r>
              <a:rPr lang="ru-RU" sz="1600" dirty="0"/>
              <a:t>, что на 3 % ниже, чем за аналогичный период 2017 года (4 614 случаев).</a:t>
            </a:r>
          </a:p>
          <a:p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/>
              <a:t>2018 году также отмечается уменьшение количества погибших на производстве: за 11 месяцев 2018 года </a:t>
            </a:r>
            <a:r>
              <a:rPr lang="ru-RU" sz="1600" b="1" dirty="0"/>
              <a:t>погибло работников </a:t>
            </a:r>
            <a:r>
              <a:rPr lang="ru-RU" sz="1600" dirty="0"/>
              <a:t>на 2 % меньше, чем за аналогичный период 2017 года (</a:t>
            </a:r>
            <a:r>
              <a:rPr lang="ru-RU" sz="1600" b="1" dirty="0"/>
              <a:t>1 158 </a:t>
            </a:r>
            <a:r>
              <a:rPr lang="ru-RU" sz="1600" dirty="0"/>
              <a:t>и 1 186 человек соответственно).</a:t>
            </a:r>
          </a:p>
          <a:p>
            <a:endParaRPr lang="ru-RU" sz="1600" dirty="0" smtClean="0"/>
          </a:p>
          <a:p>
            <a:r>
              <a:rPr lang="ru-RU" sz="1600" dirty="0" smtClean="0"/>
              <a:t>Количество </a:t>
            </a:r>
            <a:r>
              <a:rPr lang="ru-RU" sz="1600" dirty="0"/>
              <a:t>погибших традиционно остается наиболее высоким по сравнению с другими видами экономической деятельности в строительстве, обрабатывающих производствах, сельском и лесном хозяйстве, в сфере транспорта, добыче полезных ископаемых.</a:t>
            </a:r>
            <a:r>
              <a:rPr lang="ru-RU" sz="1600" b="1" i="1" dirty="0"/>
              <a:t> </a:t>
            </a:r>
            <a:endParaRPr lang="ru-RU" sz="1600" dirty="0"/>
          </a:p>
          <a:p>
            <a:endParaRPr lang="ru-RU" sz="1600" dirty="0" err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5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adult, baby, bl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842" y="2752661"/>
            <a:ext cx="2589412" cy="172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Man and Child Walking Near Bushes during Dayti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47" y="2752661"/>
            <a:ext cx="2589413" cy="172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black-and-white, boy, chil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776" y="794460"/>
            <a:ext cx="2589412" cy="172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8" name="Picture 18" descr="adorable, blur, chil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844" y="4811249"/>
            <a:ext cx="2589411" cy="172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adult, brother, chil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413" y="794460"/>
            <a:ext cx="2589411" cy="172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adult, black-and-white, book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081" y="4802624"/>
            <a:ext cx="2554967" cy="170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affection, beach, car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747" y="4802625"/>
            <a:ext cx="2589413" cy="173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adventure, baby, beautifu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842" y="794461"/>
            <a:ext cx="2589412" cy="1727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524001" y="2357074"/>
            <a:ext cx="787395" cy="1846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©Negative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3999" y="4295188"/>
            <a:ext cx="712054" cy="1846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©Freestock.org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92782" y="4302088"/>
            <a:ext cx="516488" cy="1846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</a:t>
            </a:r>
            <a:r>
              <a:rPr lang="en-GB" sz="600" dirty="0" err="1">
                <a:solidFill>
                  <a:schemeClr val="bg1"/>
                </a:solidFill>
              </a:rPr>
              <a:t>Pixabay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61843" y="2335833"/>
            <a:ext cx="649537" cy="1846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©Josh </a:t>
            </a:r>
            <a:r>
              <a:rPr lang="en-GB" sz="600" dirty="0" err="1">
                <a:solidFill>
                  <a:schemeClr val="bg1"/>
                </a:solidFill>
              </a:rPr>
              <a:t>Willink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0846" y="2357074"/>
            <a:ext cx="516488" cy="1846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</a:t>
            </a:r>
            <a:r>
              <a:rPr lang="en-GB" sz="600" dirty="0" err="1">
                <a:solidFill>
                  <a:schemeClr val="bg1"/>
                </a:solidFill>
              </a:rPr>
              <a:t>Pixabay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0" y="6351052"/>
            <a:ext cx="516488" cy="18466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</a:t>
            </a:r>
            <a:r>
              <a:rPr lang="en-GB" sz="600" dirty="0" err="1">
                <a:solidFill>
                  <a:schemeClr val="bg1"/>
                </a:solidFill>
              </a:rPr>
              <a:t>Pixabay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16988" y="6356955"/>
            <a:ext cx="89319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 </a:t>
            </a:r>
            <a:r>
              <a:rPr lang="en-GB" sz="600" dirty="0">
                <a:solidFill>
                  <a:schemeClr val="bg1"/>
                </a:solidFill>
                <a:latin typeface="-apple-system"/>
              </a:rPr>
              <a:t>Tadeusz </a:t>
            </a:r>
            <a:r>
              <a:rPr lang="en-GB" sz="600" dirty="0" err="1">
                <a:solidFill>
                  <a:schemeClr val="bg1"/>
                </a:solidFill>
                <a:latin typeface="-apple-system"/>
              </a:rPr>
              <a:t>Domagalski</a:t>
            </a:r>
            <a:endParaRPr lang="en-GB" sz="600" dirty="0">
              <a:solidFill>
                <a:schemeClr val="bg1"/>
              </a:solidFill>
              <a:latin typeface="-apple-system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1735" y="6335663"/>
            <a:ext cx="55496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</a:rPr>
              <a:t>©</a:t>
            </a:r>
            <a:r>
              <a:rPr lang="en-GB" sz="600" dirty="0" err="1">
                <a:solidFill>
                  <a:schemeClr val="bg1"/>
                </a:solidFill>
              </a:rPr>
              <a:t>Tookapic</a:t>
            </a:r>
            <a:endParaRPr lang="en-GB" sz="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1639" y="2692697"/>
            <a:ext cx="3077305" cy="210992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360,000 </a:t>
            </a:r>
            <a:r>
              <a:rPr lang="ru-RU" sz="2800" b="1" dirty="0">
                <a:solidFill>
                  <a:schemeClr val="tx1"/>
                </a:solidFill>
              </a:rPr>
              <a:t>СЕМЕЙ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ru-RU" sz="2800" b="1" dirty="0">
                <a:solidFill>
                  <a:schemeClr val="tx1"/>
                </a:solidFill>
              </a:rPr>
              <a:t>ПОТЕРЯЛИ ОДНОГО ЧЛЕНА СЕМЬИ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2"/>
          <p:cNvSpPr txBox="1">
            <a:spLocks/>
          </p:cNvSpPr>
          <p:nvPr/>
        </p:nvSpPr>
        <p:spPr>
          <a:xfrm>
            <a:off x="2061645" y="431114"/>
            <a:ext cx="6840000" cy="720000"/>
          </a:xfrm>
          <a:prstGeom prst="rect">
            <a:avLst/>
          </a:prstGeom>
        </p:spPr>
        <p:txBody>
          <a:bodyPr anchor="t" anchorCtr="0" bIns="0" lIns="0" rIns="0" rtlCol="0" tIns="0" vert="horz">
            <a:normAutofit/>
          </a:bodyPr>
          <a:lstStyle>
            <a:lvl1pPr algn="l" defTabSz="914400" eaLnBrk="1" hangingPunct="1" latinLnBrk="0" rtl="0">
              <a:spcBef>
                <a:spcPct val="0"/>
              </a:spcBef>
              <a:buNone/>
              <a:defRPr kern="1200"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b="1" dirty="0" lang="de-DE" sz="2800"/>
          </a:p>
        </p:txBody>
      </p:sp>
      <p:sp>
        <p:nvSpPr>
          <p:cNvPr id="5" name="Rectangle 4"/>
          <p:cNvSpPr/>
          <p:nvPr/>
        </p:nvSpPr>
        <p:spPr>
          <a:xfrm>
            <a:off x="109858" y="43833"/>
            <a:ext cx="86468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de-DE" sz="6000">
                <a:solidFill>
                  <a:srgbClr val="808080"/>
                </a:solidFill>
              </a:rPr>
              <a:t>Vision Zero – </a:t>
            </a:r>
            <a:r>
              <a:rPr b="1" dirty="0" lang="ru-RU" sz="6000">
                <a:solidFill>
                  <a:srgbClr val="808080"/>
                </a:solidFill>
              </a:rPr>
              <a:t>п</a:t>
            </a:r>
            <a:r>
              <a:rPr b="1" dirty="0" lang="ru-RU" smtClean="0" sz="6000">
                <a:solidFill>
                  <a:srgbClr val="808080"/>
                </a:solidFill>
              </a:rPr>
              <a:t>очему</a:t>
            </a:r>
            <a:r>
              <a:rPr b="1" dirty="0" lang="de-DE" sz="6000">
                <a:solidFill>
                  <a:srgbClr val="808080"/>
                </a:solidFill>
              </a:rPr>
              <a:t>?</a:t>
            </a:r>
            <a:endParaRPr dirty="0" lang="en-GB" sz="1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858" y="2294193"/>
            <a:ext cx="7486463" cy="341632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indent="-342900" marL="342900">
              <a:buFont charset="0" panose="020B0604020202020204" pitchFamily="34" typeface="Arial"/>
              <a:buChar char="•"/>
            </a:pPr>
            <a:r>
              <a:rPr dirty="0" lang="de-DE" smtClean="0" sz="2400"/>
              <a:t>2.78 </a:t>
            </a:r>
            <a:r>
              <a:rPr dirty="0" lang="ru-RU" smtClean="0" sz="2400"/>
              <a:t>миллиона смертельный </a:t>
            </a:r>
          </a:p>
          <a:p>
            <a:r>
              <a:rPr dirty="0" lang="ru-RU" smtClean="0" sz="2400"/>
              <a:t>    случаев связанных с </a:t>
            </a:r>
          </a:p>
          <a:p>
            <a:r>
              <a:rPr dirty="0" lang="ru-RU" sz="2400"/>
              <a:t> </a:t>
            </a:r>
            <a:r>
              <a:rPr dirty="0" lang="ru-RU" smtClean="0" sz="2400"/>
              <a:t>   производством</a:t>
            </a:r>
            <a:endParaRPr dirty="0" lang="de-DE" smtClean="0" sz="2400"/>
          </a:p>
          <a:p>
            <a:endParaRPr dirty="0" lang="de-DE" sz="2400"/>
          </a:p>
          <a:p>
            <a:pPr indent="-342900" marL="342900">
              <a:buFont charset="0" panose="020B0604020202020204" pitchFamily="34" typeface="Arial"/>
              <a:buChar char="•"/>
            </a:pPr>
            <a:r>
              <a:rPr dirty="0" lang="de-DE" smtClean="0" sz="2400"/>
              <a:t>374</a:t>
            </a:r>
            <a:r>
              <a:rPr dirty="0" lang="ru-RU" smtClean="0" sz="2400"/>
              <a:t> миллионов НС и профзаболеваний во всем мире</a:t>
            </a:r>
            <a:endParaRPr dirty="0" lang="de-DE" smtClean="0" sz="2400"/>
          </a:p>
          <a:p>
            <a:endParaRPr dirty="0" lang="de-DE" sz="2400"/>
          </a:p>
          <a:p>
            <a:pPr indent="-342900" marL="342900">
              <a:buFont charset="0" panose="020B0604020202020204" pitchFamily="34" typeface="Arial"/>
              <a:buChar char="•"/>
            </a:pPr>
            <a:r>
              <a:rPr dirty="0" lang="en-US" smtClean="0" sz="2400"/>
              <a:t>3.94%</a:t>
            </a:r>
            <a:r>
              <a:rPr dirty="0" lang="ru-RU" smtClean="0" sz="2400"/>
              <a:t> ежегодные экономические </a:t>
            </a:r>
          </a:p>
          <a:p>
            <a:r>
              <a:rPr dirty="0" lang="ru-RU" smtClean="0" sz="2400"/>
              <a:t>    потери во всем мире</a:t>
            </a:r>
            <a:r>
              <a:rPr dirty="0" lang="de-DE" smtClean="0" sz="2400"/>
              <a:t> </a:t>
            </a:r>
            <a:endParaRPr dirty="0" err="1" lang="en-GB" smtClean="0" sz="2400">
              <a:solidFill>
                <a:schemeClr val="tx2"/>
              </a:solidFill>
            </a:endParaRPr>
          </a:p>
        </p:txBody>
      </p:sp>
      <p:pic>
        <p:nvPicPr>
          <p:cNvPr descr="addiction, adult, capsule" id="14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8"/>
          <a:stretch/>
        </p:blipFill>
        <p:spPr bwMode="auto">
          <a:xfrm>
            <a:off x="5408289" y="1473930"/>
            <a:ext cx="3969468" cy="16405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accident, action, adventure" id="15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23" r="-580"/>
          <a:stretch/>
        </p:blipFill>
        <p:spPr bwMode="auto">
          <a:xfrm>
            <a:off x="8125930" y="3174162"/>
            <a:ext cx="3840941" cy="17515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accident, action, danger" id="16" name="Picture 2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8"/>
          <a:stretch/>
        </p:blipFill>
        <p:spPr bwMode="auto">
          <a:xfrm>
            <a:off x="5687060" y="5029216"/>
            <a:ext cx="3840941" cy="174933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3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636" y="1370632"/>
            <a:ext cx="9663445" cy="992491"/>
          </a:xfrm>
        </p:spPr>
        <p:txBody>
          <a:bodyPr>
            <a:normAutofit fontScale="90000"/>
          </a:bodyPr>
          <a:lstStyle/>
          <a:p>
            <a:pPr algn="ctr"/>
            <a:r>
              <a:rPr b="1" dirty="0" i="1" lang="en-US" sz="3100">
                <a:solidFill>
                  <a:srgbClr val="599BBC"/>
                </a:solidFill>
              </a:rPr>
              <a:t>“</a:t>
            </a:r>
            <a:r>
              <a:rPr b="1" dirty="0" i="1" lang="ru-RU" sz="3100">
                <a:solidFill>
                  <a:srgbClr val="599BBC"/>
                </a:solidFill>
              </a:rPr>
              <a:t>Потому, что мы верим, что мир без травм и болезней возможен</a:t>
            </a:r>
            <a:r>
              <a:rPr b="1" dirty="0" i="1" lang="en-US" sz="3600">
                <a:solidFill>
                  <a:srgbClr val="599BBC"/>
                </a:solidFill>
              </a:rPr>
              <a:t>!”</a:t>
            </a:r>
            <a:br>
              <a:rPr b="1" dirty="0" i="1" lang="en-US" sz="3600">
                <a:solidFill>
                  <a:srgbClr val="599BBC"/>
                </a:solidFill>
              </a:rPr>
            </a:br>
            <a:r>
              <a:rPr b="1" dirty="0" i="1" lang="en-US" sz="3100">
                <a:solidFill>
                  <a:srgbClr val="0070C0"/>
                </a:solidFill>
              </a:rPr>
              <a:t/>
            </a:r>
            <a:br>
              <a:rPr b="1" dirty="0" i="1" lang="en-US" sz="31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b="1" dirty="0" i="1" lang="en-US" sz="2700">
                <a:solidFill>
                  <a:srgbClr val="0070C0"/>
                </a:solidFill>
              </a:rPr>
              <a:t/>
            </a:r>
            <a:br>
              <a:rPr b="1" dirty="0" i="1" lang="en-US" sz="2700">
                <a:solidFill>
                  <a:srgbClr val="0070C0"/>
                </a:solidFill>
              </a:rPr>
            </a:br>
            <a:r>
              <a:rPr dirty="0" lang="en-US" sz="2000">
                <a:solidFill>
                  <a:srgbClr val="404040"/>
                </a:solidFill>
              </a:rPr>
              <a:t>XX. </a:t>
            </a:r>
            <a:r>
              <a:rPr dirty="0" lang="ru-RU" sz="2000">
                <a:solidFill>
                  <a:srgbClr val="404040"/>
                </a:solidFill>
              </a:rPr>
              <a:t>Международный конгресс по вопросам Охраны и Гигиены Труда</a:t>
            </a:r>
            <a:r>
              <a:rPr dirty="0" lang="en-US" sz="2000">
                <a:solidFill>
                  <a:srgbClr val="404040"/>
                </a:solidFill>
              </a:rPr>
              <a:t> 2014, </a:t>
            </a:r>
            <a:r>
              <a:rPr dirty="0" lang="ru-RU" sz="2000">
                <a:solidFill>
                  <a:srgbClr val="404040"/>
                </a:solidFill>
              </a:rPr>
              <a:t>Франкфурт </a:t>
            </a:r>
            <a:r>
              <a:rPr dirty="0" lang="en-US" sz="2000">
                <a:solidFill>
                  <a:srgbClr val="404040"/>
                </a:solidFill>
              </a:rPr>
              <a:t>(</a:t>
            </a:r>
            <a:r>
              <a:rPr dirty="0" lang="ru-RU" sz="2000">
                <a:solidFill>
                  <a:srgbClr val="404040"/>
                </a:solidFill>
              </a:rPr>
              <a:t>Германия</a:t>
            </a:r>
            <a:r>
              <a:rPr dirty="0" lang="en-US" sz="2000">
                <a:solidFill>
                  <a:srgbClr val="404040"/>
                </a:solidFill>
              </a:rPr>
              <a:t>)</a:t>
            </a:r>
            <a:endParaRPr dirty="0" lang="en-US">
              <a:solidFill>
                <a:srgbClr val="404040"/>
              </a:solidFill>
            </a:endParaRPr>
          </a:p>
        </p:txBody>
      </p:sp>
      <p:pic>
        <p:nvPicPr>
          <p:cNvPr descr="Billedresultat for World congress safety and health at work 2014" id="7" name="Picture 4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3" r="50"/>
          <a:stretch/>
        </p:blipFill>
        <p:spPr bwMode="auto">
          <a:xfrm>
            <a:off x="3096600" y="2555072"/>
            <a:ext cx="2042969" cy="16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Relateret billede" id="2050" name="Picture 2"/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" r="-62"/>
          <a:stretch/>
        </p:blipFill>
        <p:spPr bwMode="auto">
          <a:xfrm>
            <a:off x="5427919" y="2555072"/>
            <a:ext cx="2234424" cy="165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Billedresultat for World congress safety and health at work 2014" id="2052" name="Picture 4"/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5"/>
          <a:stretch/>
        </p:blipFill>
        <p:spPr bwMode="auto">
          <a:xfrm>
            <a:off x="6823263" y="4395869"/>
            <a:ext cx="2078381" cy="156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Billedresultat for World congress safety and health at work 2014 minister singapore" id="2058" name="Picture 10"/>
          <p:cNvPicPr>
            <a:picLocks noChangeArrowheads="1"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" r="74"/>
          <a:stretch/>
        </p:blipFill>
        <p:spPr bwMode="auto">
          <a:xfrm>
            <a:off x="1923582" y="4402162"/>
            <a:ext cx="2042969" cy="156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el 2"/>
          <p:cNvSpPr txBox="1">
            <a:spLocks/>
          </p:cNvSpPr>
          <p:nvPr/>
        </p:nvSpPr>
        <p:spPr>
          <a:xfrm>
            <a:off x="2061645" y="431114"/>
            <a:ext cx="6840000" cy="720000"/>
          </a:xfrm>
          <a:prstGeom prst="rect">
            <a:avLst/>
          </a:prstGeom>
        </p:spPr>
        <p:txBody>
          <a:bodyPr anchor="t" anchorCtr="0" bIns="0" lIns="0" rIns="0" rtlCol="0" tIns="0" vert="horz">
            <a:normAutofit/>
          </a:bodyPr>
          <a:lstStyle>
            <a:lvl1pPr algn="l" defTabSz="914400" eaLnBrk="1" hangingPunct="1" latinLnBrk="0" rtl="0">
              <a:spcBef>
                <a:spcPct val="0"/>
              </a:spcBef>
              <a:buNone/>
              <a:defRPr kern="1200"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b="1" dirty="0" lang="de-DE" sz="28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/>
          <a:srcRect b="-50" r="87"/>
          <a:stretch/>
        </p:blipFill>
        <p:spPr>
          <a:xfrm>
            <a:off x="4259309" y="4395870"/>
            <a:ext cx="2252787" cy="1568654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xmlns="" id="{3492BB9A-1A01-48BA-AF59-CB69FF44EE17}"/>
              </a:ext>
            </a:extLst>
          </p:cNvPr>
          <p:cNvSpPr txBox="1">
            <a:spLocks/>
          </p:cNvSpPr>
          <p:nvPr/>
        </p:nvSpPr>
        <p:spPr>
          <a:xfrm>
            <a:off x="774551" y="252000"/>
            <a:ext cx="7058809" cy="1070566"/>
          </a:xfrm>
          <a:prstGeom prst="rect">
            <a:avLst/>
          </a:prstGeom>
        </p:spPr>
        <p:txBody>
          <a:bodyPr anchor="t" anchorCtr="0" bIns="0" lIns="0" rIns="0" rtlCol="0" tIns="0" vert="horz">
            <a:noAutofit/>
          </a:bodyPr>
          <a:lstStyle>
            <a:lvl1pPr algn="l" defTabSz="914400" eaLnBrk="1" hangingPunct="1" latinLnBrk="0" rtl="0">
              <a:spcBef>
                <a:spcPct val="0"/>
              </a:spcBef>
              <a:buNone/>
              <a:defRPr kern="1200"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ru-RU" sz="2800"/>
              <a:t>Что такое концепция </a:t>
            </a:r>
          </a:p>
          <a:p>
            <a:r>
              <a:rPr b="1" dirty="0" lang="ru-RU" smtClean="0" sz="2800"/>
              <a:t>НУЛЕВОЙ ТРАВМАТИЗМ (</a:t>
            </a:r>
            <a:r>
              <a:rPr b="1" dirty="0" lang="en-US" sz="2800"/>
              <a:t>VISION ZERO</a:t>
            </a:r>
            <a:r>
              <a:rPr b="1" dirty="0" lang="ru-RU" sz="2800"/>
              <a:t>)</a:t>
            </a:r>
            <a:endParaRPr b="1" dirty="0" lang="en-GB" sz="2800"/>
          </a:p>
        </p:txBody>
      </p:sp>
    </p:spTree>
    <p:extLst>
      <p:ext uri="{BB962C8B-B14F-4D97-AF65-F5344CB8AC3E}">
        <p14:creationId xmlns:p14="http://schemas.microsoft.com/office/powerpoint/2010/main" val="59998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700" spd="med">
        <p:fade/>
      </p:transition>
    </mc:Choice>
    <mc:Fallback xmlns="">
      <p:transition spd="med">
        <p:fade/>
      </p:transition>
    </mc:Fallback>
  </mc:AlternateContent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человек, стол, стена, внутренний&#10;&#10;Описание создано с очень высокой степенью достоверности">
            <a:extLst>
              <a:ext uri="{FF2B5EF4-FFF2-40B4-BE49-F238E27FC236}">
                <a16:creationId xmlns="" xmlns:a16="http://schemas.microsoft.com/office/drawing/2014/main" id="{CAEEE6F0-C9B7-4214-8617-D7183076D8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9345" y="1400120"/>
            <a:ext cx="3673272" cy="264475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85B20E5-AE43-437E-A7DA-6E0D5A708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227" y="1989598"/>
            <a:ext cx="5747728" cy="3680334"/>
          </a:xfrm>
        </p:spPr>
        <p:txBody>
          <a:bodyPr vert="horz" lIns="68580" tIns="34290" rIns="68580" bIns="34290" rtlCol="0" anchor="b" anchorCtr="0">
            <a:normAutofit/>
          </a:bodyPr>
          <a:lstStyle/>
          <a:p>
            <a:r>
              <a:rPr lang="ru-RU" dirty="0"/>
              <a:t>12 декабря 2017 года в рамках ежегодной выставки БиОТ-2017 Россия присоединилась к международному движению </a:t>
            </a:r>
            <a:r>
              <a:rPr lang="ru-RU" dirty="0" err="1"/>
              <a:t>Vision</a:t>
            </a:r>
            <a:r>
              <a:rPr lang="ru-RU" dirty="0"/>
              <a:t> </a:t>
            </a:r>
            <a:r>
              <a:rPr lang="ru-RU" dirty="0" err="1"/>
              <a:t>Zero</a:t>
            </a:r>
            <a:r>
              <a:rPr lang="ru-RU" dirty="0"/>
              <a:t> или Нулевой Травматизм. Министр труда и социальной защиты Максим </a:t>
            </a:r>
            <a:r>
              <a:rPr lang="ru-RU" dirty="0" err="1"/>
              <a:t>Топилин</a:t>
            </a:r>
            <a:r>
              <a:rPr lang="ru-RU" dirty="0"/>
              <a:t> подписал меморандум о присоединении с генеральным секретарем Международной ассоциации соцобеспечения (МАСО) </a:t>
            </a:r>
            <a:r>
              <a:rPr lang="ru-RU" dirty="0" err="1"/>
              <a:t>Хансом</a:t>
            </a:r>
            <a:r>
              <a:rPr lang="ru-RU" dirty="0"/>
              <a:t>-Хорстом </a:t>
            </a:r>
            <a:r>
              <a:rPr lang="ru-RU" dirty="0" err="1" smtClean="0"/>
              <a:t>Конколевски</a:t>
            </a:r>
            <a:endParaRPr lang="en-US" sz="2850" dirty="0"/>
          </a:p>
        </p:txBody>
      </p:sp>
      <p:sp>
        <p:nvSpPr>
          <p:cNvPr id="3" name="AutoShape 2" descr="Картинки по запросу концепция нулевого травматизма медведев">
            <a:extLst>
              <a:ext uri="{FF2B5EF4-FFF2-40B4-BE49-F238E27FC236}">
                <a16:creationId xmlns="" xmlns:a16="http://schemas.microsoft.com/office/drawing/2014/main" id="{109E2613-90EA-4ED0-9EFC-BD18572DC8F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74927" y="3230952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1" name="Title 1">
            <a:extLst>
              <a:ext uri="{FF2B5EF4-FFF2-40B4-BE49-F238E27FC236}">
                <a16:creationId xmlns="" xmlns:a16="http://schemas.microsoft.com/office/drawing/2014/main" id="{3492BB9A-1A01-48BA-AF59-CB69FF44EE17}"/>
              </a:ext>
            </a:extLst>
          </p:cNvPr>
          <p:cNvSpPr txBox="1">
            <a:spLocks/>
          </p:cNvSpPr>
          <p:nvPr/>
        </p:nvSpPr>
        <p:spPr>
          <a:xfrm>
            <a:off x="774551" y="252000"/>
            <a:ext cx="7058809" cy="10705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Что такое концепция </a:t>
            </a:r>
          </a:p>
          <a:p>
            <a:r>
              <a:rPr lang="ru-RU" sz="2800" b="1" dirty="0" smtClean="0"/>
              <a:t>НУЛЕВОЙ ТРАВМАТИЗМ (</a:t>
            </a:r>
            <a:r>
              <a:rPr lang="en-US" sz="2800" b="1" dirty="0"/>
              <a:t>VISION ZERO</a:t>
            </a:r>
            <a:r>
              <a:rPr lang="ru-RU" sz="2800" b="1" dirty="0"/>
              <a:t>)</a:t>
            </a:r>
            <a:endParaRPr lang="en-GB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544" y="3829765"/>
            <a:ext cx="4183473" cy="277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5900362" y="1604834"/>
            <a:ext cx="5873810" cy="4333826"/>
          </a:xfrm>
        </p:spPr>
        <p:txBody>
          <a:bodyPr/>
          <a:lstStyle/>
          <a:p>
            <a:pPr lvl="0">
              <a:defRPr/>
            </a:pPr>
            <a:r>
              <a:rPr lang="ru-RU" sz="2000" b="1" dirty="0">
                <a:solidFill>
                  <a:srgbClr val="808080"/>
                </a:solidFill>
              </a:rPr>
              <a:t>Все производственные травмы и профессиональные заболевания можно предотвратить</a:t>
            </a:r>
            <a:endParaRPr lang="en-US" sz="2000" b="1" dirty="0">
              <a:solidFill>
                <a:srgbClr val="808080"/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rgbClr val="808080"/>
                </a:solidFill>
              </a:rPr>
              <a:t>Процесс </a:t>
            </a:r>
            <a:r>
              <a:rPr lang="en-GB" sz="2000" dirty="0">
                <a:solidFill>
                  <a:srgbClr val="808080"/>
                </a:solidFill>
              </a:rPr>
              <a:t>– </a:t>
            </a:r>
            <a:r>
              <a:rPr lang="ru-RU" sz="2000" dirty="0">
                <a:solidFill>
                  <a:srgbClr val="808080"/>
                </a:solidFill>
              </a:rPr>
              <a:t>а не достижение цели</a:t>
            </a:r>
            <a:endParaRPr lang="en-US" sz="2000" dirty="0">
              <a:solidFill>
                <a:srgbClr val="808080"/>
              </a:solidFill>
            </a:endParaRPr>
          </a:p>
          <a:p>
            <a:pPr>
              <a:defRPr/>
            </a:pPr>
            <a:r>
              <a:rPr lang="ru-RU" sz="2000" b="1" dirty="0">
                <a:solidFill>
                  <a:srgbClr val="808080"/>
                </a:solidFill>
              </a:rPr>
              <a:t>Новый подход</a:t>
            </a:r>
            <a:r>
              <a:rPr lang="ru-RU" sz="2000" dirty="0">
                <a:solidFill>
                  <a:srgbClr val="808080"/>
                </a:solidFill>
              </a:rPr>
              <a:t> в предупреждении травм и заболеваний</a:t>
            </a:r>
            <a:endParaRPr lang="en-US" sz="2000" dirty="0">
              <a:solidFill>
                <a:srgbClr val="808080"/>
              </a:solidFill>
            </a:endParaRPr>
          </a:p>
          <a:p>
            <a:pPr>
              <a:defRPr/>
            </a:pPr>
            <a:r>
              <a:rPr lang="ru-RU" sz="2000" dirty="0">
                <a:solidFill>
                  <a:srgbClr val="808080"/>
                </a:solidFill>
              </a:rPr>
              <a:t>Формирование </a:t>
            </a:r>
            <a:r>
              <a:rPr lang="ru-RU" sz="2000" b="1" dirty="0">
                <a:solidFill>
                  <a:srgbClr val="808080"/>
                </a:solidFill>
              </a:rPr>
              <a:t>культуры </a:t>
            </a:r>
            <a:r>
              <a:rPr lang="ru-RU" sz="2000" b="1" dirty="0" smtClean="0">
                <a:solidFill>
                  <a:srgbClr val="808080"/>
                </a:solidFill>
              </a:rPr>
              <a:t>профилактики </a:t>
            </a:r>
            <a:r>
              <a:rPr lang="ru-RU" sz="2000" dirty="0">
                <a:solidFill>
                  <a:srgbClr val="808080"/>
                </a:solidFill>
              </a:rPr>
              <a:t>как неотъемлемой части </a:t>
            </a:r>
            <a:r>
              <a:rPr lang="ru-RU" sz="2000" b="1" dirty="0">
                <a:solidFill>
                  <a:srgbClr val="808080"/>
                </a:solidFill>
              </a:rPr>
              <a:t>безопасности труда, здоровья и благополучия работников на производстве</a:t>
            </a:r>
            <a:endParaRPr lang="de-DE" sz="2000" b="1" dirty="0">
              <a:solidFill>
                <a:srgbClr val="808080"/>
              </a:solidFill>
            </a:endParaRPr>
          </a:p>
          <a:p>
            <a:pPr algn="ctr">
              <a:buNone/>
              <a:defRPr/>
            </a:pPr>
            <a:endParaRPr lang="de-DE" altLang="de-DE" sz="2000" dirty="0">
              <a:solidFill>
                <a:srgbClr val="63641E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10005" y="1308896"/>
            <a:ext cx="6107029" cy="41782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B51621"/>
                </a:solidFill>
              </a:rPr>
              <a:t>Философия </a:t>
            </a:r>
            <a:r>
              <a:rPr lang="ru-RU" sz="2000" b="1" dirty="0">
                <a:solidFill>
                  <a:srgbClr val="B51621"/>
                </a:solidFill>
              </a:rPr>
              <a:t>Кампании </a:t>
            </a:r>
            <a:r>
              <a:rPr lang="de-DE" sz="2000" b="1" dirty="0">
                <a:solidFill>
                  <a:srgbClr val="B51621"/>
                </a:solidFill>
              </a:rPr>
              <a:t>Vision </a:t>
            </a:r>
            <a:r>
              <a:rPr lang="de-DE" sz="2000" b="1" dirty="0" smtClean="0">
                <a:solidFill>
                  <a:srgbClr val="B51621"/>
                </a:solidFill>
              </a:rPr>
              <a:t>Zero</a:t>
            </a:r>
            <a:endParaRPr lang="de-DE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10005" y="1857019"/>
            <a:ext cx="4081641" cy="4081641"/>
            <a:chOff x="1923679" y="1712411"/>
            <a:chExt cx="4081641" cy="408164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3679" y="1712411"/>
              <a:ext cx="4081641" cy="408164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132308" y="5097295"/>
              <a:ext cx="1731523" cy="338554"/>
            </a:xfrm>
            <a:prstGeom prst="rect">
              <a:avLst/>
            </a:prstGeom>
            <a:solidFill>
              <a:srgbClr val="9CA20A"/>
            </a:solidFill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Благополучие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17950898">
              <a:off x="1789898" y="2762659"/>
              <a:ext cx="1770434" cy="338554"/>
            </a:xfrm>
            <a:prstGeom prst="rect">
              <a:avLst/>
            </a:prstGeom>
            <a:solidFill>
              <a:srgbClr val="B51621"/>
            </a:solidFill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Безопасность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3771728">
              <a:off x="4455274" y="2743199"/>
              <a:ext cx="1634247" cy="338554"/>
            </a:xfrm>
            <a:prstGeom prst="rect">
              <a:avLst/>
            </a:prstGeom>
            <a:solidFill>
              <a:srgbClr val="569BBE"/>
            </a:solidFill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Гигиена труда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itel 2"/>
          <p:cNvSpPr txBox="1">
            <a:spLocks/>
          </p:cNvSpPr>
          <p:nvPr/>
        </p:nvSpPr>
        <p:spPr>
          <a:xfrm>
            <a:off x="250741" y="6386131"/>
            <a:ext cx="10694595" cy="4150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dirty="0" smtClean="0"/>
              <a:t>Модель разработана на основе опыта: </a:t>
            </a:r>
            <a:r>
              <a:rPr lang="ru-RU" sz="1000" dirty="0" err="1" smtClean="0"/>
              <a:t>Zwetsloot</a:t>
            </a:r>
            <a:r>
              <a:rPr lang="ru-RU" sz="1000" dirty="0" smtClean="0"/>
              <a:t>, </a:t>
            </a:r>
            <a:r>
              <a:rPr lang="ru-RU" sz="1000" dirty="0" err="1" smtClean="0"/>
              <a:t>Leka</a:t>
            </a:r>
            <a:r>
              <a:rPr lang="ru-RU" sz="1000" dirty="0" smtClean="0"/>
              <a:t>, </a:t>
            </a:r>
            <a:r>
              <a:rPr lang="ru-RU" sz="1000" dirty="0" err="1" smtClean="0"/>
              <a:t>Kines</a:t>
            </a:r>
            <a:r>
              <a:rPr lang="ru-RU" sz="1000" dirty="0" smtClean="0"/>
              <a:t>. </a:t>
            </a:r>
            <a:r>
              <a:rPr lang="ru-RU" sz="1000" dirty="0" err="1" smtClean="0"/>
              <a:t>Vision</a:t>
            </a:r>
            <a:r>
              <a:rPr lang="ru-RU" sz="1000" dirty="0" smtClean="0"/>
              <a:t> </a:t>
            </a:r>
            <a:r>
              <a:rPr lang="ru-RU" sz="1000" dirty="0" err="1" smtClean="0"/>
              <a:t>zero</a:t>
            </a:r>
            <a:r>
              <a:rPr lang="ru-RU" sz="1000" dirty="0" smtClean="0"/>
              <a:t>: от профилактики травматизма до обеспечения здоровых и безопасных условий труда и благополучия работников; Политика и Практика в Охране Труда, IOSH (Институт гигиены и безопасности труда) 2017</a:t>
            </a:r>
            <a:endParaRPr lang="de-DE" sz="1000" dirty="0"/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3492BB9A-1A01-48BA-AF59-CB69FF44EE17}"/>
              </a:ext>
            </a:extLst>
          </p:cNvPr>
          <p:cNvSpPr txBox="1">
            <a:spLocks/>
          </p:cNvSpPr>
          <p:nvPr/>
        </p:nvSpPr>
        <p:spPr>
          <a:xfrm>
            <a:off x="774551" y="252000"/>
            <a:ext cx="7058809" cy="10705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Что такое концепция </a:t>
            </a:r>
          </a:p>
          <a:p>
            <a:r>
              <a:rPr lang="ru-RU" sz="2800" b="1" dirty="0" smtClean="0"/>
              <a:t>НУЛЕВОЙ ТРАВМАТИЗМ (</a:t>
            </a:r>
            <a:r>
              <a:rPr lang="en-US" sz="2800" b="1" dirty="0"/>
              <a:t>VISION ZERO</a:t>
            </a:r>
            <a:r>
              <a:rPr lang="ru-RU" sz="2800" b="1" dirty="0"/>
              <a:t>)</a:t>
            </a:r>
            <a:endParaRPr lang="en-GB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BD4B0D4-F24B-4C5D-915C-0C07B1A84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60" y="1519431"/>
            <a:ext cx="6704329" cy="474861"/>
          </a:xfrm>
        </p:spPr>
        <p:txBody>
          <a:bodyPr/>
          <a:lstStyle/>
          <a:p>
            <a:pPr marL="0" indent="0"/>
            <a:r>
              <a:rPr lang="ru-RU" dirty="0" smtClean="0"/>
              <a:t>Учебный центр ЮТМ присоединился к концепции </a:t>
            </a:r>
            <a:r>
              <a:rPr lang="en-US" dirty="0" err="1" smtClean="0"/>
              <a:t>Vizion</a:t>
            </a:r>
            <a:r>
              <a:rPr lang="en-US" dirty="0" smtClean="0"/>
              <a:t> </a:t>
            </a:r>
            <a:r>
              <a:rPr lang="en-US" dirty="0"/>
              <a:t>Zero</a:t>
            </a:r>
            <a:r>
              <a:rPr lang="ru-RU" dirty="0" smtClean="0"/>
              <a:t>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666BB463-4150-4783-AB0A-1DEFD21B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000" y="252000"/>
            <a:ext cx="5101440" cy="720000"/>
          </a:xfrm>
        </p:spPr>
        <p:txBody>
          <a:bodyPr>
            <a:noAutofit/>
          </a:bodyPr>
          <a:lstStyle/>
          <a:p>
            <a:r>
              <a:rPr lang="ru-RU" sz="2800" b="1" dirty="0"/>
              <a:t>Что такое концепция </a:t>
            </a:r>
            <a:br>
              <a:rPr lang="ru-RU" sz="2800" b="1" dirty="0"/>
            </a:br>
            <a:r>
              <a:rPr lang="ru-RU" sz="2800" b="1" dirty="0"/>
              <a:t>ЦЕЛЬ НОЛЬ (</a:t>
            </a:r>
            <a:r>
              <a:rPr lang="en-US" sz="2800" b="1" dirty="0"/>
              <a:t>VISION ZERO</a:t>
            </a:r>
            <a:r>
              <a:rPr lang="ru-RU" sz="2800" b="1" dirty="0"/>
              <a:t>)</a:t>
            </a:r>
            <a:endParaRPr lang="en-GB" sz="28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07" y="1914861"/>
            <a:ext cx="5977695" cy="2990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3307152"/>
            <a:ext cx="6339840" cy="316805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210749" y="258100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Сотрудники аккредитованы в качестве инструкторов </a:t>
            </a:r>
          </a:p>
          <a:p>
            <a:r>
              <a:rPr lang="en-US" dirty="0" err="1"/>
              <a:t>Vizion</a:t>
            </a:r>
            <a:r>
              <a:rPr lang="en-US" dirty="0"/>
              <a:t> Zero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99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staltungshinweise_01">
  <a:themeElements>
    <a:clrScheme name="Munich Re">
      <a:dk1>
        <a:sysClr val="windowText" lastClr="000000"/>
      </a:dk1>
      <a:lt1>
        <a:sysClr val="window" lastClr="FFFFFF"/>
      </a:lt1>
      <a:dk2>
        <a:srgbClr val="4D4E53"/>
      </a:dk2>
      <a:lt2>
        <a:srgbClr val="F7941D"/>
      </a:lt2>
      <a:accent1>
        <a:srgbClr val="34909C"/>
      </a:accent1>
      <a:accent2>
        <a:srgbClr val="8DC63F"/>
      </a:accent2>
      <a:accent3>
        <a:srgbClr val="B72126"/>
      </a:accent3>
      <a:accent4>
        <a:srgbClr val="B2C1CA"/>
      </a:accent4>
      <a:accent5>
        <a:srgbClr val="00589A"/>
      </a:accent5>
      <a:accent6>
        <a:srgbClr val="714A9C"/>
      </a:accent6>
      <a:hlink>
        <a:srgbClr val="0A509E"/>
      </a:hlink>
      <a:folHlink>
        <a:srgbClr val="7993A3"/>
      </a:folHlink>
    </a:clrScheme>
    <a:fontScheme name="Munich Re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effectLst/>
      </a:spPr>
      <a:bodyPr wrap="none" rtlCol="0">
        <a:spAutoFit/>
      </a:bodyPr>
      <a:lstStyle>
        <a:defPPr>
          <a:defRPr sz="16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7_ISSA-PPT-standard-slide-template">
  <a:themeElements>
    <a:clrScheme name="2_ISSA-PPT-standard-slide-template 1">
      <a:dk1>
        <a:srgbClr val="000000"/>
      </a:dk1>
      <a:lt1>
        <a:srgbClr val="FFFFFF"/>
      </a:lt1>
      <a:dk2>
        <a:srgbClr val="FF0000"/>
      </a:dk2>
      <a:lt2>
        <a:srgbClr val="000000"/>
      </a:lt2>
      <a:accent1>
        <a:srgbClr val="999999"/>
      </a:accent1>
      <a:accent2>
        <a:srgbClr val="EAEAEA"/>
      </a:accent2>
      <a:accent3>
        <a:srgbClr val="FFFFFF"/>
      </a:accent3>
      <a:accent4>
        <a:srgbClr val="000000"/>
      </a:accent4>
      <a:accent5>
        <a:srgbClr val="CACACA"/>
      </a:accent5>
      <a:accent6>
        <a:srgbClr val="D4D4D4"/>
      </a:accent6>
      <a:hlink>
        <a:srgbClr val="666666"/>
      </a:hlink>
      <a:folHlink>
        <a:srgbClr val="CCCCCC"/>
      </a:folHlink>
    </a:clrScheme>
    <a:fontScheme name="2_ISSA-PPT-standard-slide-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ISSA-PPT-standard-slide-template 1">
        <a:dk1>
          <a:srgbClr val="000000"/>
        </a:dk1>
        <a:lt1>
          <a:srgbClr val="FFFFFF"/>
        </a:lt1>
        <a:dk2>
          <a:srgbClr val="FF0000"/>
        </a:dk2>
        <a:lt2>
          <a:srgbClr val="000000"/>
        </a:lt2>
        <a:accent1>
          <a:srgbClr val="999999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D4D4D4"/>
        </a:accent6>
        <a:hlink>
          <a:srgbClr val="666666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4_ISSA-PPT-standard-slide-template">
  <a:themeElements>
    <a:clrScheme name="2_ISSA-PPT-standard-slide-template 1">
      <a:dk1>
        <a:srgbClr val="000000"/>
      </a:dk1>
      <a:lt1>
        <a:srgbClr val="FFFFFF"/>
      </a:lt1>
      <a:dk2>
        <a:srgbClr val="FF0000"/>
      </a:dk2>
      <a:lt2>
        <a:srgbClr val="000000"/>
      </a:lt2>
      <a:accent1>
        <a:srgbClr val="999999"/>
      </a:accent1>
      <a:accent2>
        <a:srgbClr val="EAEAEA"/>
      </a:accent2>
      <a:accent3>
        <a:srgbClr val="FFFFFF"/>
      </a:accent3>
      <a:accent4>
        <a:srgbClr val="000000"/>
      </a:accent4>
      <a:accent5>
        <a:srgbClr val="CACACA"/>
      </a:accent5>
      <a:accent6>
        <a:srgbClr val="D4D4D4"/>
      </a:accent6>
      <a:hlink>
        <a:srgbClr val="666666"/>
      </a:hlink>
      <a:folHlink>
        <a:srgbClr val="CCCCCC"/>
      </a:folHlink>
    </a:clrScheme>
    <a:fontScheme name="2_ISSA-PPT-standard-slide-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ISSA-PPT-standard-slide-template 1">
        <a:dk1>
          <a:srgbClr val="000000"/>
        </a:dk1>
        <a:lt1>
          <a:srgbClr val="FFFFFF"/>
        </a:lt1>
        <a:dk2>
          <a:srgbClr val="FF0000"/>
        </a:dk2>
        <a:lt2>
          <a:srgbClr val="000000"/>
        </a:lt2>
        <a:accent1>
          <a:srgbClr val="999999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ACACA"/>
        </a:accent5>
        <a:accent6>
          <a:srgbClr val="D4D4D4"/>
        </a:accent6>
        <a:hlink>
          <a:srgbClr val="666666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ic Document" ma:contentTypeID="0x010100BBEEBC0593197D45B46BCF32AE27C5160024B3801998468544B2C222267E1F1771" ma:contentTypeVersion="" ma:contentTypeDescription="" ma:contentTypeScope="" ma:versionID="34cf6ede77136b10304f7fb537111b92">
  <xsd:schema xmlns:xsd="http://www.w3.org/2001/XMLSchema" xmlns:p="http://schemas.microsoft.com/office/2006/metadata/properties" targetNamespace="http://schemas.microsoft.com/office/2006/metadata/properties" ma:root="true" ma:fieldsID="f550b1d77805f39bd393385480c51ed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6B19399-78A6-4429-92C5-BDE856698C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D3DD1B3-1245-4D1B-8E92-652D830F91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C3A30-DD00-44D6-9FF6-1C18B1AA056A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Gestaltungshinweise_01</Template>
  <TotalTime>4523</TotalTime>
  <Words>902</Words>
  <Application>Microsoft Office PowerPoint</Application>
  <PresentationFormat>Широкоэкранный</PresentationFormat>
  <Paragraphs>139</Paragraphs>
  <Slides>17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 Unicode MS</vt:lpstr>
      <vt:lpstr>-apple-system</vt:lpstr>
      <vt:lpstr>Arial</vt:lpstr>
      <vt:lpstr>Arial Narrow</vt:lpstr>
      <vt:lpstr>Calibri</vt:lpstr>
      <vt:lpstr>Wingdings</vt:lpstr>
      <vt:lpstr>Gestaltungshinweise_01</vt:lpstr>
      <vt:lpstr>27_ISSA-PPT-standard-slide-template</vt:lpstr>
      <vt:lpstr>14_ISSA-PPT-standard-slide-template</vt:lpstr>
      <vt:lpstr>Vision Zero («Нулевой травматизм») - новый подход в области охраны труда </vt:lpstr>
      <vt:lpstr>ПРИЧИНЫ ПОЧЕМУ РАБОТОДАТЕЛИ ЗАНИМАЮТСЯ ОХРАНОЙ ТРУДА</vt:lpstr>
      <vt:lpstr>ПРОИЗВОДСТВЕННЫЙ ТРАВМАТИЗМ</vt:lpstr>
      <vt:lpstr>Презентация PowerPoint</vt:lpstr>
      <vt:lpstr>Презентация PowerPoint</vt:lpstr>
      <vt:lpstr>“Потому, что мы верим, что мир без травм и болезней возможен!”           XX. Международный конгресс по вопросам Охраны и Гигиены Труда 2014, Франкфурт (Германия)</vt:lpstr>
      <vt:lpstr>12 декабря 2017 года в рамках ежегодной выставки БиОТ-2017 Россия присоединилась к международному движению Vision Zero или Нулевой Травматизм. Министр труда и социальной защиты Максим Топилин подписал меморандум о присоединении с генеральным секретарем Международной ассоциации соцобеспечения (МАСО) Хансом-Хорстом Конколевски</vt:lpstr>
      <vt:lpstr>Философия Кампании Vision Zero</vt:lpstr>
      <vt:lpstr>Что такое концепция  ЦЕЛЬ НОЛЬ (VISION ZERO)</vt:lpstr>
      <vt:lpstr>Vision Zero – почему мы присоединились к концепции?</vt:lpstr>
      <vt:lpstr> -  Обеспечить глобальную стратегию, платформу и  ресурсы  в поддержку Vision Zero  - Через единую Кампанию способствовать  взаимодействию  во всем мире организаций, практикующих  программы профилактики  - Оказывать поддержку  предприятиям  в процессе  развития культуры профилактики производственного  травматизма на основе принципов Vision Zero </vt:lpstr>
      <vt:lpstr>Ключевые смыслы кампании Vision Zero</vt:lpstr>
      <vt:lpstr>Vision Zero - 7 Золотых правил</vt:lpstr>
      <vt:lpstr>ПОЧЕМУ ВЫГОДНО ЗАНИМАТЬСЯ ОХРАНОЙ ТРУДА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Standardtitelfolie</dc:title>
  <dc:creator>Julie Schoenfelder</dc:creator>
  <cp:lastModifiedBy>Денис Шубин</cp:lastModifiedBy>
  <cp:revision>310</cp:revision>
  <cp:lastPrinted>2017-08-24T13:04:53Z</cp:lastPrinted>
  <dcterms:created xsi:type="dcterms:W3CDTF">2013-07-30T14:25:31Z</dcterms:created>
  <dcterms:modified xsi:type="dcterms:W3CDTF">2019-04-17T05:42:26Z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0x010100BBEEBC0593197D45B46BCF32AE27C5160024B3801998468544B2C222267E1F1771</vt:lpwstr>
  </property>
  <property fmtid="{D5CDD505-2E9C-101B-9397-08002B2CF9AE}" name="NXPowerLiteLastOptimized" pid="3">
    <vt:lpwstr>780393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S9.1.2</vt:lpwstr>
  </property>
</Properties>
</file>